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media/image2.jpeg" ContentType="image/jpeg"/>
  <Override PartName="/ppt/media/image3.jpeg" ContentType="image/jpeg"/>
  <Override PartName="/ppt/notesSlides/notesSlide3.xml" ContentType="application/vnd.openxmlformats-officedocument.presentationml.notesSlide+xml"/>
  <Override PartName="/ppt/media/image4.jpeg" ContentType="image/jpeg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media/image5.jpeg" ContentType="image/jpeg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media/image6.jpeg" ContentType="image/jpeg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media/image7.jpeg" ContentType="image/jpeg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media/image8.jpeg" ContentType="image/jpeg"/>
  <Override PartName="/ppt/notesSlides/notesSlide25.xml" ContentType="application/vnd.openxmlformats-officedocument.presentationml.notesSlide+xml"/>
  <Override PartName="/ppt/media/image9.jpeg" ContentType="image/jpeg"/>
  <Override PartName="/ppt/notesSlides/notesSlide26.xml" ContentType="application/vnd.openxmlformats-officedocument.presentationml.notesSlide+xml"/>
  <Override PartName="/ppt/media/image10.jpeg" ContentType="image/jpeg"/>
  <Override PartName="/ppt/media/image11.jpeg" ContentType="image/jpeg"/>
  <Override PartName="/ppt/notesSlides/notesSlide27.xml" ContentType="application/vnd.openxmlformats-officedocument.presentationml.notesSlide+xml"/>
  <Override PartName="/ppt/media/image12.jpeg" ContentType="image/jpeg"/>
  <Override PartName="/ppt/notesSlides/notesSlide28.xml" ContentType="application/vnd.openxmlformats-officedocument.presentationml.notesSlide+xml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</p:sldIdLst>
  <p:sldSz cx="13004800" cy="9753600"/>
  <p:notesSz cx="6858000" cy="9144000"/>
  <p:defaultTextStyle>
    <a:lvl1pPr algn="ctr" defTabSz="584200">
      <a:defRPr sz="3600">
        <a:solidFill>
          <a:srgbClr val="535353"/>
        </a:solidFill>
        <a:latin typeface="+mn-lt"/>
        <a:ea typeface="+mn-ea"/>
        <a:cs typeface="+mn-cs"/>
        <a:sym typeface="Gill Sans Light"/>
      </a:defRPr>
    </a:lvl1pPr>
    <a:lvl2pPr indent="228600" algn="ctr" defTabSz="584200">
      <a:defRPr sz="3600">
        <a:solidFill>
          <a:srgbClr val="535353"/>
        </a:solidFill>
        <a:latin typeface="+mn-lt"/>
        <a:ea typeface="+mn-ea"/>
        <a:cs typeface="+mn-cs"/>
        <a:sym typeface="Gill Sans Light"/>
      </a:defRPr>
    </a:lvl2pPr>
    <a:lvl3pPr indent="457200" algn="ctr" defTabSz="584200">
      <a:defRPr sz="3600">
        <a:solidFill>
          <a:srgbClr val="535353"/>
        </a:solidFill>
        <a:latin typeface="+mn-lt"/>
        <a:ea typeface="+mn-ea"/>
        <a:cs typeface="+mn-cs"/>
        <a:sym typeface="Gill Sans Light"/>
      </a:defRPr>
    </a:lvl3pPr>
    <a:lvl4pPr indent="685800" algn="ctr" defTabSz="584200">
      <a:defRPr sz="3600">
        <a:solidFill>
          <a:srgbClr val="535353"/>
        </a:solidFill>
        <a:latin typeface="+mn-lt"/>
        <a:ea typeface="+mn-ea"/>
        <a:cs typeface="+mn-cs"/>
        <a:sym typeface="Gill Sans Light"/>
      </a:defRPr>
    </a:lvl4pPr>
    <a:lvl5pPr indent="914400" algn="ctr" defTabSz="584200">
      <a:defRPr sz="3600">
        <a:solidFill>
          <a:srgbClr val="535353"/>
        </a:solidFill>
        <a:latin typeface="+mn-lt"/>
        <a:ea typeface="+mn-ea"/>
        <a:cs typeface="+mn-cs"/>
        <a:sym typeface="Gill Sans Light"/>
      </a:defRPr>
    </a:lvl5pPr>
    <a:lvl6pPr indent="1143000" algn="ctr" defTabSz="584200">
      <a:defRPr sz="3600">
        <a:solidFill>
          <a:srgbClr val="535353"/>
        </a:solidFill>
        <a:latin typeface="+mn-lt"/>
        <a:ea typeface="+mn-ea"/>
        <a:cs typeface="+mn-cs"/>
        <a:sym typeface="Gill Sans Light"/>
      </a:defRPr>
    </a:lvl6pPr>
    <a:lvl7pPr indent="1371600" algn="ctr" defTabSz="584200">
      <a:defRPr sz="3600">
        <a:solidFill>
          <a:srgbClr val="535353"/>
        </a:solidFill>
        <a:latin typeface="+mn-lt"/>
        <a:ea typeface="+mn-ea"/>
        <a:cs typeface="+mn-cs"/>
        <a:sym typeface="Gill Sans Light"/>
      </a:defRPr>
    </a:lvl7pPr>
    <a:lvl8pPr indent="1600200" algn="ctr" defTabSz="584200">
      <a:defRPr sz="3600">
        <a:solidFill>
          <a:srgbClr val="535353"/>
        </a:solidFill>
        <a:latin typeface="+mn-lt"/>
        <a:ea typeface="+mn-ea"/>
        <a:cs typeface="+mn-cs"/>
        <a:sym typeface="Gill Sans Light"/>
      </a:defRPr>
    </a:lvl8pPr>
    <a:lvl9pPr indent="1828800" algn="ctr" defTabSz="584200">
      <a:defRPr sz="3600">
        <a:solidFill>
          <a:srgbClr val="535353"/>
        </a:solidFill>
        <a:latin typeface="+mn-lt"/>
        <a:ea typeface="+mn-ea"/>
        <a:cs typeface="+mn-cs"/>
        <a:sym typeface="Gill Sans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808785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808785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D4553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3D4553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06B7E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3D4553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06B7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50800" cap="flat">
              <a:noFill/>
              <a:miter lim="400000"/>
            </a:ln>
          </a:left>
          <a:right>
            <a:ln w="50800" cap="flat">
              <a:noFill/>
              <a:miter lim="400000"/>
            </a:ln>
          </a:right>
          <a:top>
            <a:ln w="50800" cap="flat">
              <a:noFill/>
              <a:miter lim="400000"/>
            </a:ln>
          </a:top>
          <a:bottom>
            <a:ln w="50800" cap="flat">
              <a:noFill/>
              <a:miter lim="400000"/>
            </a:ln>
          </a:bottom>
          <a:insideH>
            <a:ln w="50800" cap="flat">
              <a:noFill/>
              <a:miter lim="400000"/>
            </a:ln>
          </a:insideH>
          <a:insideV>
            <a:ln w="508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08785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5E6E5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A5F5E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BEBEB"/>
          </a:solidFill>
        </a:fill>
      </a:tcStyle>
    </a:band2H>
    <a:firstCo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E5E6E5"/>
          </a:solidFill>
        </a:fill>
      </a:tcStyle>
    </a:firstCol>
    <a:lastRow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CCCCCC"/>
          </a:solidFill>
        </a:fill>
      </a:tcStyle>
    </a:lastRow>
    <a:firstRow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CCCCCC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5A5F5E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5A5F5E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5A5F5E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30" name="Shape 30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</Relationships>

</file>

<file path=ppt/notesSlides/_rels/notesSlide10.xml.rels><?xml version="1.0" encoding="UTF-8" standalone="yes"?>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</Relationships>

</file>

<file path=ppt/notesSlides/_rels/notesSlide11.xml.rels><?xml version="1.0" encoding="UTF-8" standalone="yes"?>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</Relationships>

</file>

<file path=ppt/notesSlides/_rels/notesSlide12.xml.rels><?xml version="1.0" encoding="UTF-8" standalone="yes"?>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</Relationships>

</file>

<file path=ppt/notesSlides/_rels/notesSlide13.xml.rels><?xml version="1.0" encoding="UTF-8" standalone="yes"?>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</Relationships>

</file>

<file path=ppt/notesSlides/_rels/notesSlide14.xml.rels><?xml version="1.0" encoding="UTF-8" standalone="yes"?>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</Relationships>

</file>

<file path=ppt/notesSlides/_rels/notesSlide15.xml.rels><?xml version="1.0" encoding="UTF-8" standalone="yes"?>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</Relationships>

</file>

<file path=ppt/notesSlides/_rels/notesSlide16.xml.rels><?xml version="1.0" encoding="UTF-8" standalone="yes"?>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</Relationships>

</file>

<file path=ppt/notesSlides/_rels/notesSlide17.xml.rels><?xml version="1.0" encoding="UTF-8" standalone="yes"?>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</Relationships>

</file>

<file path=ppt/notesSlides/_rels/notesSlide18.xml.rels><?xml version="1.0" encoding="UTF-8" standalone="yes"?>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</Relationships>

</file>

<file path=ppt/notesSlides/_rels/notesSlide19.xml.rels><?xml version="1.0" encoding="UTF-8" standalone="yes"?>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</Relationships>

</file>

<file path=ppt/notesSlides/_rels/notesSlide2.xml.rels><?xml version="1.0" encoding="UTF-8" standalone="yes"?>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</Relationships>

</file>

<file path=ppt/notesSlides/_rels/notesSlide20.xml.rels><?xml version="1.0" encoding="UTF-8" standalone="yes"?>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</Relationships>

</file>

<file path=ppt/notesSlides/_rels/notesSlide21.xml.rels><?xml version="1.0" encoding="UTF-8" standalone="yes"?>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</Relationships>

</file>

<file path=ppt/notesSlides/_rels/notesSlide22.xml.rels><?xml version="1.0" encoding="UTF-8" standalone="yes"?><Relationships xmlns="http://schemas.openxmlformats.org/package/2006/relationships"><Relationship Id="rId1" Type="http://schemas.openxmlformats.org/officeDocument/2006/relationships/slide" Target="../slides/slide22.xml"/><Relationship Id="rId2" Type="http://schemas.openxmlformats.org/officeDocument/2006/relationships/notesMaster" Target="../notesMasters/notesMaster1.xml"/></Relationships>

</file>

<file path=ppt/notesSlides/_rels/notesSlide23.xml.rels><?xml version="1.0" encoding="UTF-8" standalone="yes"?><Relationships xmlns="http://schemas.openxmlformats.org/package/2006/relationships"><Relationship Id="rId1" Type="http://schemas.openxmlformats.org/officeDocument/2006/relationships/slide" Target="../slides/slide23.xml"/><Relationship Id="rId2" Type="http://schemas.openxmlformats.org/officeDocument/2006/relationships/notesMaster" Target="../notesMasters/notesMaster1.xml"/></Relationships>

</file>

<file path=ppt/notesSlides/_rels/notesSlide24.xml.rels><?xml version="1.0" encoding="UTF-8" standalone="yes"?><Relationships xmlns="http://schemas.openxmlformats.org/package/2006/relationships"><Relationship Id="rId1" Type="http://schemas.openxmlformats.org/officeDocument/2006/relationships/slide" Target="../slides/slide24.xml"/><Relationship Id="rId2" Type="http://schemas.openxmlformats.org/officeDocument/2006/relationships/notesMaster" Target="../notesMasters/notesMaster1.xml"/></Relationships>

</file>

<file path=ppt/notesSlides/_rels/notesSlide25.xml.rels><?xml version="1.0" encoding="UTF-8" standalone="yes"?><Relationships xmlns="http://schemas.openxmlformats.org/package/2006/relationships"><Relationship Id="rId1" Type="http://schemas.openxmlformats.org/officeDocument/2006/relationships/slide" Target="../slides/slide25.xml"/><Relationship Id="rId2" Type="http://schemas.openxmlformats.org/officeDocument/2006/relationships/notesMaster" Target="../notesMasters/notesMaster1.xml"/></Relationships>

</file>

<file path=ppt/notesSlides/_rels/notesSlide26.xml.rels><?xml version="1.0" encoding="UTF-8" standalone="yes"?><Relationships xmlns="http://schemas.openxmlformats.org/package/2006/relationships"><Relationship Id="rId1" Type="http://schemas.openxmlformats.org/officeDocument/2006/relationships/slide" Target="../slides/slide26.xml"/><Relationship Id="rId2" Type="http://schemas.openxmlformats.org/officeDocument/2006/relationships/notesMaster" Target="../notesMasters/notesMaster1.xml"/><Relationship Id="rId3" Type="http://schemas.openxmlformats.org/officeDocument/2006/relationships/hyperlink" Target="http://aliexpress.com" TargetMode="External"/></Relationships>

</file>

<file path=ppt/notesSlides/_rels/notesSlide27.xml.rels><?xml version="1.0" encoding="UTF-8" standalone="yes"?><Relationships xmlns="http://schemas.openxmlformats.org/package/2006/relationships"><Relationship Id="rId1" Type="http://schemas.openxmlformats.org/officeDocument/2006/relationships/slide" Target="../slides/slide27.xml"/><Relationship Id="rId2" Type="http://schemas.openxmlformats.org/officeDocument/2006/relationships/notesMaster" Target="../notesMasters/notesMaster1.xml"/></Relationships>

</file>

<file path=ppt/notesSlides/_rels/notesSlide28.xml.rels><?xml version="1.0" encoding="UTF-8" standalone="yes"?><Relationships xmlns="http://schemas.openxmlformats.org/package/2006/relationships"><Relationship Id="rId1" Type="http://schemas.openxmlformats.org/officeDocument/2006/relationships/slide" Target="../slides/slide29.xml"/><Relationship Id="rId2" Type="http://schemas.openxmlformats.org/officeDocument/2006/relationships/notesMaster" Target="../notesMasters/notesMaster1.xml"/></Relationships>

</file>

<file path=ppt/notesSlides/_rels/notesSlide3.xml.rels><?xml version="1.0" encoding="UTF-8" standalone="yes"?>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</Relationships>

</file>

<file path=ppt/notesSlides/_rels/notesSlide4.xml.rels><?xml version="1.0" encoding="UTF-8" standalone="yes"?>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</Relationships>

</file>

<file path=ppt/notesSlides/_rels/notesSlide5.xml.rels><?xml version="1.0" encoding="UTF-8" standalone="yes"?>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</Relationships>

</file>

<file path=ppt/notesSlides/_rels/notesSlide6.xml.rels><?xml version="1.0" encoding="UTF-8" standalone="yes"?>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</Relationships>

</file>

<file path=ppt/notesSlides/_rels/notesSlide7.xml.rels><?xml version="1.0" encoding="UTF-8" standalone="yes"?>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</Relationships>

</file>

<file path=ppt/notesSlides/_rels/notesSlide8.xml.rels><?xml version="1.0" encoding="UTF-8" standalone="yes"?>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<Relationship Id="rId3" Type="http://schemas.openxmlformats.org/officeDocument/2006/relationships/hyperlink" Target="mailto:pi@192.168.0.2" TargetMode="External"/></Relationships>

</file>

<file path=ppt/notesSlides/_rels/notesSlide9.xml.rels><?xml version="1.0" encoding="UTF-8" standalone="yes"?>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36" name="Shape 3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 marL="249030" indent="-249030">
              <a:buClr>
                <a:srgbClr val="535353"/>
              </a:buClr>
              <a:buSzPct val="82000"/>
              <a:buChar char="-"/>
              <a:defRPr sz="1800"/>
            </a:pPr>
            <a:r>
              <a:rPr sz="2200"/>
              <a:t>GPIO = “General Purpose Input/Output”</a:t>
            </a:r>
            <a:endParaRPr sz="2200"/>
          </a:p>
          <a:p>
            <a:pPr lvl="0" marL="249030" indent="-249030">
              <a:buClr>
                <a:srgbClr val="535353"/>
              </a:buClr>
              <a:buSzPct val="82000"/>
              <a:buChar char="-"/>
              <a:defRPr sz="1800"/>
            </a:pPr>
            <a:r>
              <a:rPr sz="2200"/>
              <a:t>Each pin on a pi can be used as an input or an output</a:t>
            </a:r>
            <a:endParaRPr sz="2200"/>
          </a:p>
          <a:p>
            <a:pPr lvl="0" marL="249030" indent="-249030">
              <a:buClr>
                <a:srgbClr val="535353"/>
              </a:buClr>
              <a:buSzPct val="82000"/>
              <a:buChar char="-"/>
              <a:defRPr sz="1800"/>
            </a:pPr>
            <a:r>
              <a:rPr sz="2200"/>
              <a:t>You can connect something like a LED to one of these pins. As an output you can turn on or off power to whatever is connected to it. </a:t>
            </a:r>
            <a:endParaRPr sz="2200"/>
          </a:p>
          <a:p>
            <a:pPr lvl="0" marL="249030" indent="-249030">
              <a:buClr>
                <a:srgbClr val="535353"/>
              </a:buClr>
              <a:buSzPct val="82000"/>
              <a:buChar char="-"/>
              <a:defRPr sz="1800"/>
            </a:pPr>
            <a:r>
              <a:rPr sz="2200"/>
              <a:t>As an input you can detect when someone else turns the power on or off (like a switch) or a sensor</a:t>
            </a:r>
            <a:endParaRPr sz="2200"/>
          </a:p>
          <a:p>
            <a:pPr lvl="0" marL="249030" indent="-249030">
              <a:buClr>
                <a:srgbClr val="535353"/>
              </a:buClr>
              <a:buSzPct val="82000"/>
              <a:buChar char="-"/>
              <a:defRPr sz="1800"/>
            </a:pPr>
            <a:r>
              <a:rPr sz="2200"/>
              <a:t>For this workshop we’ll be wiring up LED lights to GPIO pins, and demoing a high voltage relay, and maybe input switches if time permits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91" name="Shape 9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Touch something metal before touching your RaspBerryPI. Static electricity can damage your pi (and any electronics)</a:t>
            </a:r>
            <a:endParaRPr sz="2200"/>
          </a:p>
          <a:p>
            <a:pPr lvl="0">
              <a:defRPr sz="1800"/>
            </a:pPr>
            <a:endParaRPr sz="2200"/>
          </a:p>
          <a:p>
            <a:pPr lvl="0">
              <a:defRPr sz="1800"/>
            </a:pPr>
            <a:r>
              <a:rPr sz="2200"/>
              <a:t>Touching metal discharges static off your body. </a:t>
            </a:r>
            <a:endParaRPr sz="2200"/>
          </a:p>
          <a:p>
            <a:pPr lvl="0">
              <a:defRPr sz="1800"/>
            </a:pPr>
            <a:endParaRPr sz="2200"/>
          </a:p>
          <a:p>
            <a:pPr lvl="0">
              <a:defRPr sz="1800"/>
            </a:pPr>
            <a:r>
              <a:rPr sz="2200"/>
              <a:t>Static is more of a problem in the winter.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96" name="Shape 9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endParaRPr sz="2200"/>
          </a:p>
          <a:p>
            <a:pPr lvl="0">
              <a:defRPr sz="1800"/>
            </a:pPr>
            <a:r>
              <a:rPr sz="2200"/>
              <a:t>Breadboard </a:t>
            </a:r>
            <a:endParaRPr sz="2200"/>
          </a:p>
          <a:p>
            <a:pPr lvl="0">
              <a:defRPr sz="1800"/>
            </a:pPr>
            <a:r>
              <a:rPr sz="2200"/>
              <a:t>one LED light</a:t>
            </a:r>
            <a:endParaRPr sz="2200"/>
          </a:p>
          <a:p>
            <a:pPr lvl="0">
              <a:defRPr sz="1800"/>
            </a:pPr>
            <a:r>
              <a:rPr sz="2200"/>
              <a:t>one 220ohm resistor (they are all the same)</a:t>
            </a:r>
            <a:endParaRPr sz="2200"/>
          </a:p>
          <a:p>
            <a:pPr lvl="0">
              <a:defRPr sz="1800"/>
            </a:pPr>
            <a:r>
              <a:rPr sz="2200"/>
              <a:t>two wires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103" name="Shape 10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LED lights only work in one direction.</a:t>
            </a:r>
            <a:endParaRPr sz="2200"/>
          </a:p>
          <a:p>
            <a:pPr lvl="0">
              <a:defRPr sz="1800"/>
            </a:pPr>
            <a:r>
              <a:rPr sz="2200"/>
              <a:t>Long leg connects to 3.3V (or GPIO output)</a:t>
            </a:r>
            <a:endParaRPr sz="2200"/>
          </a:p>
          <a:p>
            <a:pPr lvl="0">
              <a:defRPr sz="1800"/>
            </a:pPr>
            <a:r>
              <a:rPr sz="2200"/>
              <a:t>Short leg connects to ground.</a:t>
            </a:r>
            <a:endParaRPr sz="2200"/>
          </a:p>
          <a:p>
            <a:pPr lvl="0">
              <a:defRPr sz="1800"/>
            </a:pPr>
            <a:endParaRPr sz="2200"/>
          </a:p>
          <a:p>
            <a:pPr lvl="0">
              <a:defRPr sz="1800"/>
            </a:pPr>
            <a:r>
              <a:rPr sz="2200"/>
              <a:t>Wiring it the wrong way might damage the LED and fry it.</a:t>
            </a:r>
            <a:endParaRPr sz="2200"/>
          </a:p>
          <a:p>
            <a:pPr lvl="0">
              <a:defRPr sz="1800"/>
            </a:pPr>
            <a:r>
              <a:rPr sz="2200"/>
              <a:t>If you have an LED that never seems to work, it might be fried.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110" name="Shape 11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Every component has strict power requirements.</a:t>
            </a:r>
            <a:endParaRPr sz="2200"/>
          </a:p>
          <a:p>
            <a:pPr lvl="0">
              <a:defRPr sz="1800"/>
            </a:pPr>
            <a:endParaRPr sz="2200"/>
          </a:p>
          <a:p>
            <a:pPr lvl="0">
              <a:defRPr sz="1800"/>
            </a:pPr>
            <a:r>
              <a:rPr sz="2200"/>
              <a:t>GPIO pins’ limits are specified by makers of the RaspberryPI and it’s various components</a:t>
            </a:r>
            <a:endParaRPr sz="2200"/>
          </a:p>
          <a:p>
            <a:pPr lvl="0">
              <a:defRPr sz="1800"/>
            </a:pPr>
            <a:endParaRPr sz="2200"/>
          </a:p>
          <a:p>
            <a:pPr lvl="0">
              <a:defRPr sz="1800"/>
            </a:pPr>
            <a:r>
              <a:rPr sz="2200"/>
              <a:t>the LEDs limits were set by the manufacturer.</a:t>
            </a:r>
            <a:endParaRPr sz="2200"/>
          </a:p>
          <a:p>
            <a:pPr lvl="0">
              <a:defRPr sz="1800"/>
            </a:pPr>
            <a:endParaRPr sz="2200"/>
          </a:p>
          <a:p>
            <a:pPr lvl="0">
              <a:defRPr sz="1800"/>
            </a:pPr>
            <a:r>
              <a:rPr sz="2200"/>
              <a:t>We limit power usage and lower the voltage with a resistor.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115" name="Shape 11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* sourced from somewhere on the raspberry pi website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119" name="Shape 11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A proper place should you specs for each LED light. Its max current (mA) at it’s ideal voltage. </a:t>
            </a:r>
            <a:endParaRPr sz="2200"/>
          </a:p>
          <a:p>
            <a:pPr lvl="0">
              <a:defRPr sz="1800"/>
            </a:pPr>
            <a:r>
              <a:rPr sz="2200"/>
              <a:t>Sadly this website (robotshop) listed a range of voltage, but it’s unclear what colour it’s for.</a:t>
            </a:r>
            <a:endParaRPr sz="2200"/>
          </a:p>
          <a:p>
            <a:pPr lvl="0">
              <a:defRPr sz="1800"/>
            </a:pPr>
            <a:endParaRPr sz="2200"/>
          </a:p>
          <a:p>
            <a:pPr lvl="0">
              <a:defRPr sz="1800"/>
            </a:pPr>
            <a:r>
              <a:rPr sz="2200"/>
              <a:t>At least we know the max mA for the led. Well above a GPIO’s pins max. </a:t>
            </a:r>
            <a:endParaRPr sz="2200"/>
          </a:p>
          <a:p>
            <a:pPr lvl="0">
              <a:defRPr sz="1800"/>
            </a:pPr>
            <a:endParaRPr sz="2200"/>
          </a:p>
          <a:p>
            <a:pPr lvl="0">
              <a:defRPr sz="1800"/>
            </a:pPr>
            <a:r>
              <a:rPr sz="2200"/>
              <a:t>The maximum current of 20mA listed above is too high for the GPIO pin. So we need to reduce it below 10mA using a resistor.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123" name="Shape 12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Most simple LEDs have a standard maximum voltage they can safely run at. This voltage is also when they draw their maximum amount of power (20mA for the ones provided).</a:t>
            </a:r>
            <a:endParaRPr sz="2200"/>
          </a:p>
          <a:p>
            <a:pPr lvl="0">
              <a:defRPr sz="1800"/>
            </a:pPr>
            <a:endParaRPr sz="2200"/>
          </a:p>
          <a:p>
            <a:pPr lvl="0">
              <a:defRPr sz="1800"/>
            </a:pPr>
            <a:r>
              <a:rPr sz="2200"/>
              <a:t>You can find charts like this online.</a:t>
            </a:r>
            <a:endParaRPr sz="220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128" name="Shape 12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How do you find it?</a:t>
            </a:r>
            <a:endParaRPr sz="2200"/>
          </a:p>
          <a:p>
            <a:pPr lvl="0">
              <a:defRPr sz="1800"/>
            </a:pPr>
            <a:endParaRPr sz="2200"/>
          </a:p>
          <a:p>
            <a:pPr lvl="0">
              <a:defRPr sz="1800"/>
            </a:pPr>
            <a:r>
              <a:rPr sz="2200"/>
              <a:t>Ohms Law</a:t>
            </a:r>
            <a:endParaRPr sz="2200"/>
          </a:p>
          <a:p>
            <a:pPr lvl="0">
              <a:defRPr sz="1800"/>
            </a:pPr>
            <a:endParaRPr sz="2200"/>
          </a:p>
          <a:p>
            <a:pPr lvl="0">
              <a:defRPr sz="1800"/>
            </a:pPr>
            <a:r>
              <a:rPr sz="2200"/>
              <a:t>Current (Amps) = Voltage / Resistance (Ohms)</a:t>
            </a:r>
            <a:endParaRPr sz="2200"/>
          </a:p>
          <a:p>
            <a:pPr lvl="0">
              <a:defRPr sz="1800"/>
            </a:pPr>
            <a:endParaRPr sz="2200"/>
          </a:p>
          <a:p>
            <a:pPr lvl="0">
              <a:defRPr sz="1800"/>
            </a:pPr>
            <a:r>
              <a:rPr sz="2200"/>
              <a:t>or</a:t>
            </a:r>
            <a:endParaRPr sz="2200"/>
          </a:p>
          <a:p>
            <a:pPr lvl="0">
              <a:defRPr sz="1800"/>
            </a:pPr>
            <a:endParaRPr sz="2200"/>
          </a:p>
          <a:p>
            <a:pPr lvl="0">
              <a:defRPr sz="1800"/>
            </a:pPr>
            <a:r>
              <a:rPr sz="2200"/>
              <a:t>Resistance (Ohms) = Voltage / Current (Amps)</a:t>
            </a:r>
            <a:endParaRPr sz="2200"/>
          </a:p>
          <a:p>
            <a:pPr lvl="0">
              <a:defRPr sz="1800"/>
            </a:pPr>
            <a:endParaRPr sz="2200"/>
          </a:p>
          <a:p>
            <a:pPr lvl="0">
              <a:defRPr sz="1800"/>
            </a:pPr>
            <a:r>
              <a:rPr sz="2200"/>
              <a:t>Voltage = strength of power</a:t>
            </a:r>
            <a:endParaRPr sz="2200"/>
          </a:p>
          <a:p>
            <a:pPr lvl="0">
              <a:defRPr sz="1800"/>
            </a:pPr>
            <a:r>
              <a:rPr sz="2200"/>
              <a:t>Current = how fast the power is flowing </a:t>
            </a:r>
            <a:endParaRPr sz="220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133" name="Shape 13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Let’s try the green LED.</a:t>
            </a:r>
            <a:endParaRPr sz="2200"/>
          </a:p>
          <a:p>
            <a:pPr lvl="0">
              <a:defRPr sz="1800"/>
            </a:pPr>
            <a:endParaRPr sz="2200"/>
          </a:p>
          <a:p>
            <a:pPr lvl="0">
              <a:defRPr sz="1800"/>
            </a:pPr>
            <a:r>
              <a:rPr sz="2200"/>
              <a:t>The Raspberry Pi can provide 3.3V</a:t>
            </a:r>
            <a:endParaRPr sz="2200"/>
          </a:p>
          <a:p>
            <a:pPr lvl="0">
              <a:defRPr sz="1800"/>
            </a:pPr>
            <a:r>
              <a:rPr sz="2200"/>
              <a:t>the green LED requires 2.2V (referring to slide 16)</a:t>
            </a:r>
            <a:endParaRPr sz="2200"/>
          </a:p>
          <a:p>
            <a:pPr lvl="0">
              <a:defRPr sz="1800"/>
            </a:pPr>
            <a:endParaRPr sz="2200"/>
          </a:p>
          <a:p>
            <a:pPr lvl="0">
              <a:defRPr sz="1800"/>
            </a:pPr>
            <a:r>
              <a:rPr sz="2200"/>
              <a:t>the LED can have a max of 20mA of current before burning out.</a:t>
            </a:r>
            <a:endParaRPr sz="2200"/>
          </a:p>
          <a:p>
            <a:pPr lvl="0">
              <a:defRPr sz="1800"/>
            </a:pPr>
            <a:r>
              <a:rPr sz="2200"/>
              <a:t>the GPIO pin can have a max of 10mA of current before burning out.</a:t>
            </a:r>
            <a:endParaRPr sz="2200"/>
          </a:p>
          <a:p>
            <a:pPr lvl="0">
              <a:defRPr sz="1800"/>
            </a:pPr>
            <a:r>
              <a:rPr sz="2200"/>
              <a:t>So we need to get the current down below 10mA</a:t>
            </a:r>
            <a:endParaRPr sz="2200"/>
          </a:p>
          <a:p>
            <a:pPr lvl="0">
              <a:defRPr sz="1800"/>
            </a:pPr>
            <a:endParaRPr sz="2200"/>
          </a:p>
          <a:p>
            <a:pPr lvl="0">
              <a:defRPr sz="1800"/>
            </a:pPr>
            <a:r>
              <a:rPr sz="2200"/>
              <a:t>Let’s play it safe and just aim for 5mA of current.  25% of what the LED can do. It won’t be at full brightness. </a:t>
            </a:r>
            <a:endParaRPr sz="2200"/>
          </a:p>
          <a:p>
            <a:pPr lvl="0">
              <a:defRPr sz="1800"/>
            </a:pPr>
            <a:endParaRPr sz="2200"/>
          </a:p>
          <a:p>
            <a:pPr lvl="0">
              <a:defRPr sz="1800"/>
            </a:pPr>
            <a:endParaRPr sz="2200"/>
          </a:p>
          <a:p>
            <a:pPr lvl="0">
              <a:defRPr sz="1800"/>
            </a:pPr>
            <a:endParaRPr sz="220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140" name="Shape 14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Or just when you order them don’t forget which ones which.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42" name="Shape 4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- Dileshni works as a Platform Engineer at Unata</a:t>
            </a:r>
            <a:endParaRPr sz="2200"/>
          </a:p>
          <a:p>
            <a:pPr lvl="0" marL="249030" indent="-249030">
              <a:buClr>
                <a:srgbClr val="535353"/>
              </a:buClr>
              <a:buSzPct val="82000"/>
              <a:buChar char="-"/>
              <a:defRPr sz="1800"/>
            </a:pPr>
            <a:r>
              <a:rPr sz="2200"/>
              <a:t>Uses python</a:t>
            </a:r>
            <a:endParaRPr sz="2200"/>
          </a:p>
          <a:p>
            <a:pPr lvl="0">
              <a:defRPr sz="1800"/>
            </a:pPr>
            <a:endParaRPr sz="2200"/>
          </a:p>
          <a:p>
            <a:pPr lvl="0" marL="249030" indent="-249030">
              <a:buClr>
                <a:srgbClr val="535353"/>
              </a:buClr>
              <a:buSzPct val="82000"/>
              <a:buChar char="-"/>
              <a:defRPr sz="1800"/>
            </a:pPr>
            <a:r>
              <a:rPr sz="2200"/>
              <a:t>Marek works at Oanda</a:t>
            </a:r>
            <a:endParaRPr sz="2200"/>
          </a:p>
          <a:p>
            <a:pPr lvl="0" marL="249030" indent="-249030">
              <a:buClr>
                <a:srgbClr val="535353"/>
              </a:buClr>
              <a:buSzPct val="82000"/>
              <a:buChar char="-"/>
              <a:defRPr sz="1800"/>
            </a:pPr>
            <a:r>
              <a:rPr sz="2200"/>
              <a:t>Software Engineer / Architecture</a:t>
            </a:r>
            <a:endParaRPr sz="2200"/>
          </a:p>
          <a:p>
            <a:pPr lvl="0" marL="249030" indent="-249030">
              <a:buClr>
                <a:srgbClr val="535353"/>
              </a:buClr>
              <a:buSzPct val="82000"/>
              <a:buChar char="-"/>
              <a:defRPr sz="1800"/>
            </a:pPr>
            <a:r>
              <a:rPr sz="2200"/>
              <a:t>Past worked involved OS, runtime, debugger development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145" name="Shape 14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If you recall each LED light required a different amount of power.</a:t>
            </a:r>
            <a:endParaRPr sz="2200"/>
          </a:p>
          <a:p>
            <a:pPr lvl="0">
              <a:defRPr sz="1800"/>
            </a:pPr>
            <a:r>
              <a:rPr sz="2200"/>
              <a:t>We don’t want to provide many different kind of resistors (cost)</a:t>
            </a:r>
            <a:endParaRPr sz="2200"/>
          </a:p>
          <a:p>
            <a:pPr lvl="0">
              <a:defRPr sz="1800"/>
            </a:pPr>
            <a:endParaRPr sz="2200"/>
          </a:p>
          <a:p>
            <a:pPr lvl="0">
              <a:defRPr sz="1800"/>
            </a:pPr>
            <a:r>
              <a:rPr sz="2200"/>
              <a:t>Let’s see if we can use the same resistor for the other LED. let’s choose the Red one. The RED LED has the lowest voltage requirement.</a:t>
            </a:r>
            <a:endParaRPr sz="2200"/>
          </a:p>
          <a:p>
            <a:pPr lvl="0">
              <a:defRPr sz="1800"/>
            </a:pPr>
            <a:endParaRPr sz="2200"/>
          </a:p>
          <a:p>
            <a:pPr lvl="0">
              <a:defRPr sz="1800"/>
            </a:pPr>
            <a:r>
              <a:rPr sz="2200"/>
              <a:t>Plugging in the other numbers, and solving for I (current), we can see that the red led will use 6.81mA using a 220ohm resistor. </a:t>
            </a:r>
            <a:endParaRPr sz="2200"/>
          </a:p>
          <a:p>
            <a:pPr lvl="0">
              <a:defRPr sz="1800"/>
            </a:pPr>
            <a:endParaRPr sz="2200"/>
          </a:p>
          <a:p>
            <a:pPr lvl="0">
              <a:defRPr sz="1800"/>
            </a:pPr>
            <a:r>
              <a:rPr sz="2200"/>
              <a:t>Still within the limits we want (10mA). The brightness across each colour might be a bit inconsistent.</a:t>
            </a:r>
            <a:endParaRPr sz="220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149" name="Shape 14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endParaRPr sz="2200"/>
          </a:p>
          <a:p>
            <a:pPr lvl="0">
              <a:defRPr sz="1800"/>
            </a:pPr>
            <a:r>
              <a:rPr sz="2200"/>
              <a:t> Look at the breadboard horizontally.</a:t>
            </a:r>
            <a:endParaRPr sz="2200"/>
          </a:p>
          <a:p>
            <a:pPr lvl="0">
              <a:defRPr sz="1800"/>
            </a:pPr>
            <a:r>
              <a:rPr sz="2200"/>
              <a:t>Each column is connected together.</a:t>
            </a:r>
            <a:endParaRPr sz="2200"/>
          </a:p>
          <a:p>
            <a:pPr lvl="0">
              <a:defRPr sz="1800"/>
            </a:pPr>
            <a:r>
              <a:rPr sz="2200"/>
              <a:t>You can use the column to connect parts together.</a:t>
            </a:r>
            <a:endParaRPr sz="2200"/>
          </a:p>
          <a:p>
            <a:pPr lvl="0">
              <a:defRPr sz="1800"/>
            </a:pPr>
            <a:endParaRPr sz="2200"/>
          </a:p>
          <a:p>
            <a:pPr lvl="0">
              <a:defRPr sz="1800"/>
            </a:pPr>
            <a:r>
              <a:rPr sz="2200"/>
              <a:t>- Take out a wire, connect GPIO 16 to the bread board.</a:t>
            </a:r>
            <a:endParaRPr sz="2200"/>
          </a:p>
          <a:p>
            <a:pPr lvl="0" marL="249030" indent="-249030">
              <a:buClr>
                <a:srgbClr val="535353"/>
              </a:buClr>
              <a:buSzPct val="82000"/>
              <a:buChar char="-"/>
              <a:defRPr sz="1800"/>
            </a:pPr>
            <a:r>
              <a:rPr sz="2200"/>
              <a:t>Take the long leg of the led to the same column on the bread board.</a:t>
            </a:r>
            <a:endParaRPr sz="2200"/>
          </a:p>
          <a:p>
            <a:pPr lvl="0" marL="249030" indent="-249030">
              <a:buClr>
                <a:srgbClr val="535353"/>
              </a:buClr>
              <a:buSzPct val="82000"/>
              <a:buChar char="-"/>
              <a:defRPr sz="1800"/>
            </a:pPr>
            <a:r>
              <a:rPr sz="2200"/>
              <a:t>Next you put the resistor to the column with the short LED leg.</a:t>
            </a:r>
            <a:endParaRPr sz="2200"/>
          </a:p>
          <a:p>
            <a:pPr lvl="0" marL="249030" indent="-249030">
              <a:buClr>
                <a:srgbClr val="535353"/>
              </a:buClr>
              <a:buSzPct val="82000"/>
              <a:buChar char="-"/>
              <a:defRPr sz="1800"/>
            </a:pPr>
            <a:r>
              <a:rPr sz="2200"/>
              <a:t>Then take your next wire, connect it from the end of resistor to the raspberry pi’s ground pin.</a:t>
            </a:r>
            <a:endParaRPr sz="220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154" name="Shape 15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endParaRPr sz="2200"/>
          </a:p>
          <a:p>
            <a:pPr lvl="0">
              <a:defRPr sz="1800"/>
            </a:pPr>
            <a:r>
              <a:rPr sz="2200"/>
              <a:t>We’re going to write code for one LED light to turn on/off once</a:t>
            </a:r>
            <a:endParaRPr sz="220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158" name="Shape 15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Use Pin 18 and 22 for the other two LEDs</a:t>
            </a:r>
            <a:endParaRPr sz="2200"/>
          </a:p>
          <a:p>
            <a:pPr lvl="0">
              <a:defRPr sz="1800"/>
            </a:pPr>
            <a:endParaRPr sz="2200"/>
          </a:p>
          <a:p>
            <a:pPr lvl="0">
              <a:defRPr sz="1800"/>
            </a:pPr>
            <a:r>
              <a:rPr sz="2200"/>
              <a:t>Everything will need to be connected to ground.</a:t>
            </a: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162" name="Shape 16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example shot</a:t>
            </a: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166" name="Shape 16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Now lets control a desk lamp.</a:t>
            </a:r>
            <a:endParaRPr sz="2200"/>
          </a:p>
          <a:p>
            <a:pPr lvl="0">
              <a:defRPr sz="1800"/>
            </a:pPr>
            <a:endParaRPr sz="220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172" name="Shape 17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A relay is an an electronically controlled switch.</a:t>
            </a:r>
            <a:endParaRPr sz="2200"/>
          </a:p>
          <a:p>
            <a:pPr lvl="0">
              <a:defRPr sz="1800"/>
            </a:pPr>
            <a:endParaRPr sz="2200"/>
          </a:p>
          <a:p>
            <a:pPr lvl="0">
              <a:defRPr sz="1800"/>
            </a:pPr>
            <a:r>
              <a:rPr sz="2200"/>
              <a:t>By providing power it will flip an internal switch and turn on something else.</a:t>
            </a:r>
            <a:endParaRPr sz="2200"/>
          </a:p>
          <a:p>
            <a:pPr lvl="0">
              <a:defRPr sz="1800"/>
            </a:pPr>
            <a:r>
              <a:rPr sz="2200"/>
              <a:t>Most have a magnetic switch inside that will close when you provide power</a:t>
            </a:r>
            <a:endParaRPr sz="2200"/>
          </a:p>
          <a:p>
            <a:pPr lvl="0">
              <a:defRPr sz="1800"/>
            </a:pPr>
            <a:r>
              <a:rPr sz="2200"/>
              <a:t>You’ll often here “clicking” in your car when you turn the key. That’s a relay.</a:t>
            </a:r>
            <a:endParaRPr sz="2200"/>
          </a:p>
          <a:p>
            <a:pPr lvl="0">
              <a:defRPr sz="1800"/>
            </a:pPr>
            <a:r>
              <a:rPr sz="2200"/>
              <a:t>Air conditions and furnaces work the same.</a:t>
            </a:r>
            <a:endParaRPr sz="2200"/>
          </a:p>
          <a:p>
            <a:pPr lvl="0">
              <a:defRPr sz="1800"/>
            </a:pPr>
            <a:endParaRPr sz="2200"/>
          </a:p>
          <a:p>
            <a:pPr lvl="0">
              <a:defRPr sz="1800"/>
            </a:pPr>
            <a:r>
              <a:rPr sz="2200"/>
              <a:t>(The one for this workshop doesn’t have moving parts but they work the same)</a:t>
            </a:r>
            <a:endParaRPr sz="2200"/>
          </a:p>
          <a:p>
            <a:pPr lvl="0" marL="249030" indent="-249030">
              <a:buClr>
                <a:srgbClr val="535353"/>
              </a:buClr>
              <a:buSzPct val="82000"/>
              <a:buChar char="*"/>
              <a:defRPr sz="1800"/>
            </a:pPr>
            <a:endParaRPr sz="2200"/>
          </a:p>
          <a:p>
            <a:pPr lvl="0" marL="249030" indent="-249030">
              <a:buClr>
                <a:srgbClr val="535353"/>
              </a:buClr>
              <a:buSzPct val="82000"/>
              <a:buChar char="*"/>
              <a:defRPr sz="1800"/>
            </a:pPr>
            <a:r>
              <a:rPr sz="2200"/>
              <a:t>FOTEK SSR-25 got it from </a:t>
            </a:r>
            <a:r>
              <a:rPr sz="2200" u="sng">
                <a:hlinkClick r:id="rId3" invalidUrl="" action="" tgtFrame="" tooltip="" history="1" highlightClick="0" endSnd="0"/>
              </a:rPr>
              <a:t>aliexpress.com</a:t>
            </a:r>
            <a:r>
              <a:rPr sz="2200"/>
              <a:t> for ~$2.50 and waited a month</a:t>
            </a:r>
            <a:endParaRPr sz="2200"/>
          </a:p>
          <a:p>
            <a:pPr lvl="0" marL="249030" indent="-249030">
              <a:buClr>
                <a:srgbClr val="535353"/>
              </a:buClr>
              <a:buSzPct val="82000"/>
              <a:buChar char="*"/>
              <a:defRPr sz="1800"/>
            </a:pPr>
            <a:r>
              <a:rPr sz="2200"/>
              <a:t>There are mechanical (moving parts) or solid state variants (uses transistors)</a:t>
            </a:r>
            <a:endParaRPr sz="2200"/>
          </a:p>
          <a:p>
            <a:pPr lvl="0">
              <a:defRPr sz="1800"/>
            </a:pPr>
            <a:endParaRPr sz="2200"/>
          </a:p>
          <a:p>
            <a:pPr lvl="0">
              <a:defRPr sz="1800"/>
            </a:pPr>
            <a:r>
              <a:rPr sz="2200"/>
              <a:t>The relay will use slightly less than 10mA of power at 3.3V so it’s safe to use without a resistor.</a:t>
            </a: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176" name="Shape 17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We simply put the relay in place of one of the LED lights.</a:t>
            </a:r>
            <a:endParaRPr sz="2200"/>
          </a:p>
          <a:p>
            <a:pPr lvl="0">
              <a:defRPr sz="1800"/>
            </a:pPr>
            <a:endParaRPr sz="2200"/>
          </a:p>
          <a:p>
            <a:pPr lvl="0">
              <a:defRPr sz="1800"/>
            </a:pPr>
            <a:r>
              <a:rPr sz="2200"/>
              <a:t>The other end of the relay is connected to a 110V AC circuit that the lamp is connected to.</a:t>
            </a:r>
            <a:endParaRPr sz="2200"/>
          </a:p>
          <a:p>
            <a:pPr lvl="0">
              <a:defRPr sz="1800"/>
            </a:pPr>
            <a:endParaRPr sz="2200"/>
          </a:p>
          <a:p>
            <a:pPr lvl="0">
              <a:defRPr sz="1800"/>
            </a:pPr>
            <a:r>
              <a:rPr sz="2200"/>
              <a:t>The relay will then close (turn on) the AC circuit allowing the light to turn on.</a:t>
            </a:r>
            <a:endParaRPr sz="2200"/>
          </a:p>
          <a:p>
            <a:pPr lvl="0">
              <a:defRPr sz="1800"/>
            </a:pPr>
            <a:endParaRPr sz="2200"/>
          </a:p>
          <a:p>
            <a:pPr lvl="0">
              <a:defRPr sz="1800"/>
            </a:pPr>
            <a:r>
              <a:rPr sz="2200"/>
              <a:t>You can now safely (as long as you don’t touch the relay) control a significantly higher voltage and different (AC rather than DC circuit)  using your raspberry pi. and without damaging your pi or surpassing any if it’s power limits.</a:t>
            </a:r>
            <a:endParaRPr sz="220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184" name="Shape 18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Thanks to fresh books, PyLadies and Marek for buying the supplies</a:t>
            </a:r>
            <a:endParaRPr sz="2200"/>
          </a:p>
          <a:p>
            <a:pPr lvl="0">
              <a:defRPr sz="1800"/>
            </a:pPr>
            <a:r>
              <a:rPr sz="2200"/>
              <a:t>Can you please return the breadboards.</a:t>
            </a:r>
            <a:endParaRPr sz="2200"/>
          </a:p>
          <a:p>
            <a:pPr lvl="0">
              <a:defRPr sz="1800"/>
            </a:pPr>
            <a:endParaRPr sz="2200"/>
          </a:p>
          <a:p>
            <a:pPr lvl="0">
              <a:defRPr sz="1800"/>
            </a:pPr>
            <a:r>
              <a:rPr sz="2200"/>
              <a:t>You can buy them for a couple of dollars online (Amazon, Robotshop, Aliexpress)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48" name="Shape 4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endParaRPr sz="2200"/>
          </a:p>
          <a:p>
            <a:pPr lvl="0">
              <a:defRPr sz="1800"/>
            </a:pPr>
            <a:r>
              <a:rPr sz="2200"/>
              <a:t>Goal:</a:t>
            </a:r>
            <a:endParaRPr sz="2200"/>
          </a:p>
          <a:p>
            <a:pPr lvl="0">
              <a:defRPr sz="1800"/>
            </a:pPr>
            <a:r>
              <a:rPr sz="2200"/>
              <a:t>   - Wire up LED Lights</a:t>
            </a:r>
            <a:endParaRPr sz="2200"/>
          </a:p>
          <a:p>
            <a:pPr lvl="0">
              <a:defRPr sz="1800"/>
            </a:pPr>
            <a:r>
              <a:rPr sz="2200"/>
              <a:t>   - Use Python to control through GPIO Library</a:t>
            </a:r>
            <a:endParaRPr sz="2200"/>
          </a:p>
          <a:p>
            <a:pPr lvl="0">
              <a:defRPr sz="1800"/>
            </a:pPr>
            <a:r>
              <a:rPr sz="2200"/>
              <a:t>   - Create console app to count down show red when the presenter is out of time.</a:t>
            </a:r>
            <a:endParaRPr sz="2200"/>
          </a:p>
          <a:p>
            <a:pPr lvl="0">
              <a:defRPr sz="1800"/>
            </a:pPr>
            <a:r>
              <a:rPr sz="2200"/>
              <a:t>   - Show how to control lamps that use household AC (Alternating Current) power (show lamp)</a:t>
            </a:r>
            <a:endParaRPr sz="2200"/>
          </a:p>
          <a:p>
            <a:pPr lvl="0">
              <a:defRPr sz="1800"/>
            </a:pPr>
            <a:endParaRPr sz="2200"/>
          </a:p>
          <a:p>
            <a:pPr lvl="0">
              <a:defRPr sz="1800"/>
            </a:pPr>
            <a:r>
              <a:rPr sz="2200"/>
              <a:t>We use this traffic light at Oanda for presentations and to show profit numbers for the day.</a:t>
            </a:r>
            <a:endParaRPr sz="2200"/>
          </a:p>
          <a:p>
            <a:pPr lvl="0">
              <a:defRPr sz="1800"/>
            </a:pPr>
            <a:r>
              <a:rPr sz="2200"/>
              <a:t>Green = profit, Yellow = Break even, Red = oh crap.</a:t>
            </a:r>
            <a:endParaRPr sz="220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53" name="Shape 5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That giant row of pins you see on the RaspberryPI</a:t>
            </a:r>
            <a:endParaRPr sz="2200"/>
          </a:p>
          <a:p>
            <a:pPr lvl="0">
              <a:defRPr sz="1800"/>
            </a:pPr>
            <a:r>
              <a:rPr sz="2200"/>
              <a:t>Some provide power (+3.3V), Some provide ground (0V), Most are programmable to be able to read and send data.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62" name="Shape 6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The red arrows are the GPIO pins.</a:t>
            </a:r>
            <a:endParaRPr sz="2200"/>
          </a:p>
          <a:p>
            <a:pPr lvl="0">
              <a:defRPr sz="1800"/>
            </a:pPr>
            <a:endParaRPr sz="2200"/>
          </a:p>
          <a:p>
            <a:pPr lvl="0">
              <a:defRPr sz="1800"/>
            </a:pPr>
            <a:r>
              <a:rPr sz="2200"/>
              <a:t>If you ever assembled a computer, you know the connectors never stay the same for long. Every year there are new power connectors, cpu sockets, graphic card slots, ram slots.. etc because manufacturers change it.</a:t>
            </a:r>
            <a:endParaRPr sz="2200"/>
          </a:p>
          <a:p>
            <a:pPr lvl="0">
              <a:defRPr sz="1800"/>
            </a:pPr>
            <a:endParaRPr sz="2200"/>
          </a:p>
          <a:p>
            <a:pPr lvl="0">
              <a:defRPr sz="1800"/>
            </a:pPr>
            <a:r>
              <a:rPr sz="2200"/>
              <a:t>There are 3ish versions of the GPIO pins depending on the pi model, because that’s how many revisions RaspberryPi foundation has released.</a:t>
            </a:r>
            <a:endParaRPr sz="2200"/>
          </a:p>
          <a:p>
            <a:pPr lvl="0">
              <a:defRPr sz="1800"/>
            </a:pPr>
            <a:endParaRPr sz="2200"/>
          </a:p>
          <a:p>
            <a:pPr lvl="0">
              <a:defRPr sz="1800"/>
            </a:pPr>
            <a:r>
              <a:rPr sz="2200"/>
              <a:t>The models with the smaller set of pins have two different arrangements even though they look the same. (Explained in next slide)</a:t>
            </a:r>
            <a:endParaRPr sz="220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66" name="Shape 6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We’ll provide printouts for you. So you have a reference.</a:t>
            </a:r>
            <a:endParaRPr sz="2200"/>
          </a:p>
          <a:p>
            <a:pPr lvl="0">
              <a:defRPr sz="1800"/>
            </a:pPr>
            <a:endParaRPr sz="2200"/>
          </a:p>
          <a:p>
            <a:pPr lvl="0">
              <a:defRPr sz="1800"/>
            </a:pPr>
            <a:r>
              <a:rPr sz="2200"/>
              <a:t>These pictures are a diagram of each pin that you see on the pi and that pin’s purpose.</a:t>
            </a:r>
            <a:endParaRPr sz="2200"/>
          </a:p>
          <a:p>
            <a:pPr lvl="0">
              <a:defRPr sz="1800"/>
            </a:pPr>
            <a:endParaRPr sz="2200"/>
          </a:p>
          <a:p>
            <a:pPr lvl="0">
              <a:defRPr sz="1800"/>
            </a:pPr>
            <a:r>
              <a:rPr sz="2200"/>
              <a:t>We’ll be using the Ground (GND/0V) pins and and the yellow GPIO pins (23, 24 25)</a:t>
            </a:r>
            <a:endParaRPr sz="2200"/>
          </a:p>
          <a:p>
            <a:pPr lvl="0">
              <a:defRPr sz="1800"/>
            </a:pPr>
            <a:endParaRPr sz="2200"/>
          </a:p>
          <a:p>
            <a:pPr lvl="0">
              <a:defRPr sz="1800"/>
            </a:pPr>
            <a:r>
              <a:rPr sz="2200"/>
              <a:t>The ones marked Green, Orange, Blue are typically used when connecting to other devices like an SD Card reader. They were designed with a specific task in mind. For example the Green I2C ones have resistors built in, so the can safely be used as inputs (power coming in).</a:t>
            </a:r>
            <a:endParaRPr sz="2200"/>
          </a:p>
          <a:p>
            <a:pPr lvl="0">
              <a:defRPr sz="1800"/>
            </a:pPr>
            <a:endParaRPr sz="2200"/>
          </a:p>
          <a:p>
            <a:pPr lvl="0">
              <a:defRPr sz="1800"/>
            </a:pPr>
            <a:r>
              <a:rPr sz="2200"/>
              <a:t>The yellow ones don’t have a specific purpose and can be used however you want as an input or an output.</a:t>
            </a:r>
            <a:endParaRPr sz="2200"/>
          </a:p>
          <a:p>
            <a:pPr lvl="0">
              <a:defRPr sz="1800"/>
            </a:pPr>
            <a:endParaRPr sz="2200"/>
          </a:p>
          <a:p>
            <a:pPr lvl="0">
              <a:defRPr sz="1800"/>
            </a:pPr>
            <a:r>
              <a:rPr sz="2200"/>
              <a:t>Explanation of numbers next to ‘GPIO’ labels:</a:t>
            </a:r>
            <a:endParaRPr sz="2200"/>
          </a:p>
          <a:p>
            <a:pPr lvl="0" marL="249030" indent="-249030">
              <a:buClr>
                <a:srgbClr val="535353"/>
              </a:buClr>
              <a:buSzPct val="82000"/>
              <a:buChar char="-"/>
              <a:defRPr sz="1800"/>
            </a:pPr>
            <a:r>
              <a:rPr sz="2200"/>
              <a:t>There are two ways to refer to the GPIO pins on a pi</a:t>
            </a:r>
            <a:endParaRPr sz="2200"/>
          </a:p>
          <a:p>
            <a:pPr lvl="0" marL="249030" indent="-249030">
              <a:buClr>
                <a:srgbClr val="535353"/>
              </a:buClr>
              <a:buSzPct val="82000"/>
              <a:buChar char="-"/>
              <a:defRPr sz="1800"/>
            </a:pPr>
            <a:r>
              <a:rPr sz="2200"/>
              <a:t>First way is GPIO numbering as a computer sees them (GPIO23, GPIO24)… You might be wondering why the numbering jumps all over the place in no specific order.</a:t>
            </a:r>
            <a:endParaRPr sz="2200"/>
          </a:p>
          <a:p>
            <a:pPr lvl="0" marL="249030" indent="-249030">
              <a:buClr>
                <a:srgbClr val="535353"/>
              </a:buClr>
              <a:buSzPct val="82000"/>
              <a:buChar char="-"/>
              <a:defRPr sz="1800"/>
            </a:pPr>
            <a:r>
              <a:rPr sz="2200"/>
              <a:t>Some GPIOs aren’t seen as a pin you can use. They are used by the PI to control components like its RAM, usb, graphics and ethernet port. </a:t>
            </a:r>
            <a:endParaRPr sz="2200"/>
          </a:p>
          <a:p>
            <a:pPr lvl="0" marL="249030" indent="-249030">
              <a:buClr>
                <a:srgbClr val="535353"/>
              </a:buClr>
              <a:buSzPct val="82000"/>
              <a:buChar char="-"/>
              <a:defRPr sz="1800"/>
            </a:pPr>
            <a:r>
              <a:rPr sz="2200"/>
              <a:t>There is no easy way to remember them. You typically need to use a reference.</a:t>
            </a:r>
            <a:endParaRPr sz="2200"/>
          </a:p>
          <a:p>
            <a:pPr lvl="0" marL="249030" indent="-249030">
              <a:buClr>
                <a:srgbClr val="535353"/>
              </a:buClr>
              <a:buSzPct val="82000"/>
              <a:buChar char="-"/>
              <a:defRPr sz="1800"/>
            </a:pPr>
            <a:r>
              <a:rPr sz="2200"/>
              <a:t>The second way is the physical number, by simply counting down the pin numbers. Pin #1 is at the top left.</a:t>
            </a:r>
            <a:endParaRPr sz="2200"/>
          </a:p>
          <a:p>
            <a:pPr lvl="0">
              <a:defRPr sz="1800"/>
            </a:pPr>
            <a:endParaRPr sz="2200"/>
          </a:p>
          <a:p>
            <a:pPr lvl="0">
              <a:defRPr sz="1800"/>
            </a:pPr>
            <a:r>
              <a:rPr sz="2200"/>
              <a:t>For the purpose of this workshop, we’ll be using pins 16,18,20,22 because they are the same on every model.</a:t>
            </a:r>
            <a:endParaRPr sz="2200"/>
          </a:p>
          <a:p>
            <a:pPr lvl="0">
              <a:defRPr sz="1800"/>
            </a:pPr>
            <a:endParaRPr sz="2200"/>
          </a:p>
          <a:p>
            <a:pPr lvl="0">
              <a:defRPr sz="1800"/>
            </a:pPr>
            <a:endParaRPr sz="220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71" name="Shape 7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Long Row of pins = B+, Raspberry PI2</a:t>
            </a:r>
            <a:endParaRPr sz="2200"/>
          </a:p>
          <a:p>
            <a:pPr lvl="0">
              <a:defRPr sz="1800"/>
            </a:pPr>
            <a:r>
              <a:rPr sz="2200"/>
              <a:t>Short Row: v1 or v2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78" name="Shape 7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You probably want to know which model of the pi you have.</a:t>
            </a:r>
            <a:endParaRPr sz="2200"/>
          </a:p>
          <a:p>
            <a:pPr lvl="0">
              <a:defRPr sz="1800"/>
            </a:pPr>
            <a:endParaRPr sz="2200"/>
          </a:p>
          <a:p>
            <a:pPr lvl="0">
              <a:defRPr sz="1800"/>
            </a:pPr>
            <a:r>
              <a:rPr sz="2200"/>
              <a:t>First thing you need is Raspian (Pi foundation’s official Operating System) installed which we sent out as instructions for the workshop. It has python and everything you need preinstalled.</a:t>
            </a:r>
            <a:endParaRPr sz="2200"/>
          </a:p>
          <a:p>
            <a:pPr lvl="0">
              <a:defRPr sz="1800"/>
            </a:pPr>
            <a:endParaRPr sz="2200"/>
          </a:p>
          <a:p>
            <a:pPr lvl="0">
              <a:defRPr sz="1800"/>
            </a:pPr>
            <a:r>
              <a:rPr sz="2200"/>
              <a:t>You then connect your pi to your computer.</a:t>
            </a:r>
            <a:endParaRPr sz="2200"/>
          </a:p>
          <a:p>
            <a:pPr lvl="0">
              <a:defRPr sz="1800"/>
            </a:pPr>
            <a:r>
              <a:rPr sz="2200"/>
              <a:t>Then open up the terminal and ssh into it the pi. (“ex. ssh </a:t>
            </a:r>
            <a:r>
              <a:rPr sz="2200" u="sng">
                <a:hlinkClick r:id="rId3" invalidUrl="" action="" tgtFrame="" tooltip="" history="1" highlightClick="0" endSnd="0"/>
              </a:rPr>
              <a:t>pi@192.168.0.2</a:t>
            </a:r>
            <a:r>
              <a:rPr sz="2200"/>
              <a:t>”)</a:t>
            </a:r>
            <a:endParaRPr sz="2200"/>
          </a:p>
          <a:p>
            <a:pPr lvl="0">
              <a:defRPr sz="1800"/>
            </a:pPr>
            <a:r>
              <a:rPr sz="2200"/>
              <a:t>You can then run the command shown on the slide.</a:t>
            </a:r>
            <a:endParaRPr sz="220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84" name="Shape 8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200"/>
              <a:t>Warning: The GPIO pins can only work with 3.3V, if you’re ever working on a project, don’t accidentally connect it to the 5V pins. The PI has no built in protection.</a:t>
            </a:r>
            <a:endParaRPr sz="2200"/>
          </a:p>
          <a:p>
            <a:pPr lvl="0">
              <a:defRPr sz="1800"/>
            </a:pPr>
            <a:endParaRPr sz="2200"/>
          </a:p>
          <a:p>
            <a:pPr lvl="0">
              <a:defRPr sz="1800"/>
            </a:pPr>
            <a:r>
              <a:rPr sz="2200"/>
              <a:t>The 5V pins are meant for powering components that might require them (sensors, motors) and they are provided as convenience. We don’t need them for this workshop.</a:t>
            </a:r>
            <a:endParaRPr sz="2200"/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/>
          <p:nvPr>
            <p:ph type="title"/>
          </p:nvPr>
        </p:nvSpPr>
        <p:spPr>
          <a:xfrm>
            <a:off x="355600" y="2044700"/>
            <a:ext cx="12293600" cy="3238500"/>
          </a:xfrm>
          <a:prstGeom prst="rect">
            <a:avLst/>
          </a:prstGeom>
        </p:spPr>
        <p:txBody>
          <a:bodyPr anchor="b"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200">
                <a:solidFill>
                  <a:srgbClr val="535353"/>
                </a:solidFill>
              </a:rPr>
              <a:t>Title Text</a:t>
            </a:r>
          </a:p>
        </p:txBody>
      </p:sp>
      <p:sp>
        <p:nvSpPr>
          <p:cNvPr id="6" name="Shape 6"/>
          <p:cNvSpPr/>
          <p:nvPr>
            <p:ph type="body" idx="1"/>
          </p:nvPr>
        </p:nvSpPr>
        <p:spPr>
          <a:xfrm>
            <a:off x="355600" y="5270500"/>
            <a:ext cx="12293600" cy="129540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sz="3800"/>
            </a:lvl1pPr>
            <a:lvl2pPr marL="0" indent="228600" algn="ctr">
              <a:lnSpc>
                <a:spcPct val="100000"/>
              </a:lnSpc>
              <a:spcBef>
                <a:spcPts val="0"/>
              </a:spcBef>
              <a:buSzTx/>
              <a:buNone/>
              <a:defRPr sz="3800"/>
            </a:lvl2pPr>
            <a:lvl3pPr marL="0" indent="457200" algn="ctr">
              <a:lnSpc>
                <a:spcPct val="100000"/>
              </a:lnSpc>
              <a:spcBef>
                <a:spcPts val="0"/>
              </a:spcBef>
              <a:buSzTx/>
              <a:buNone/>
              <a:defRPr sz="3800"/>
            </a:lvl3pPr>
            <a:lvl4pPr marL="0" indent="685800" algn="ctr">
              <a:lnSpc>
                <a:spcPct val="100000"/>
              </a:lnSpc>
              <a:spcBef>
                <a:spcPts val="0"/>
              </a:spcBef>
              <a:buSzTx/>
              <a:buNone/>
              <a:defRPr sz="3800"/>
            </a:lvl4pPr>
            <a:lvl5pPr marL="0" indent="914400" algn="ctr">
              <a:lnSpc>
                <a:spcPct val="100000"/>
              </a:lnSpc>
              <a:spcBef>
                <a:spcPts val="0"/>
              </a:spcBef>
              <a:buSzTx/>
              <a:buNone/>
              <a:defRPr sz="38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Body Level One</a:t>
            </a:r>
            <a:endParaRPr sz="3800">
              <a:solidFill>
                <a:srgbClr val="535353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Body Level Two</a:t>
            </a:r>
            <a:endParaRPr sz="3800">
              <a:solidFill>
                <a:srgbClr val="535353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Body Level Three</a:t>
            </a:r>
            <a:endParaRPr sz="3800">
              <a:solidFill>
                <a:srgbClr val="535353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Body Level Four</a:t>
            </a:r>
            <a:endParaRPr sz="3800">
              <a:solidFill>
                <a:srgbClr val="535353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/>
          <p:nvPr>
            <p:ph type="title"/>
          </p:nvPr>
        </p:nvSpPr>
        <p:spPr>
          <a:xfrm>
            <a:off x="1270000" y="6908800"/>
            <a:ext cx="10464800" cy="12827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200">
                <a:solidFill>
                  <a:srgbClr val="535353"/>
                </a:solidFill>
              </a:rPr>
              <a:t>Title Text</a:t>
            </a:r>
          </a:p>
        </p:txBody>
      </p:sp>
      <p:sp>
        <p:nvSpPr>
          <p:cNvPr id="9" name="Shape 9"/>
          <p:cNvSpPr/>
          <p:nvPr>
            <p:ph type="body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sz="3800"/>
            </a:lvl1pPr>
            <a:lvl2pPr marL="0" indent="228600" algn="ctr">
              <a:lnSpc>
                <a:spcPct val="100000"/>
              </a:lnSpc>
              <a:spcBef>
                <a:spcPts val="0"/>
              </a:spcBef>
              <a:buSzTx/>
              <a:buNone/>
              <a:defRPr sz="3800"/>
            </a:lvl2pPr>
            <a:lvl3pPr marL="0" indent="457200" algn="ctr">
              <a:lnSpc>
                <a:spcPct val="100000"/>
              </a:lnSpc>
              <a:spcBef>
                <a:spcPts val="0"/>
              </a:spcBef>
              <a:buSzTx/>
              <a:buNone/>
              <a:defRPr sz="3800"/>
            </a:lvl3pPr>
            <a:lvl4pPr marL="0" indent="685800" algn="ctr">
              <a:lnSpc>
                <a:spcPct val="100000"/>
              </a:lnSpc>
              <a:spcBef>
                <a:spcPts val="0"/>
              </a:spcBef>
              <a:buSzTx/>
              <a:buNone/>
              <a:defRPr sz="3800"/>
            </a:lvl4pPr>
            <a:lvl5pPr marL="0" indent="914400" algn="ctr">
              <a:lnSpc>
                <a:spcPct val="100000"/>
              </a:lnSpc>
              <a:spcBef>
                <a:spcPts val="0"/>
              </a:spcBef>
              <a:buSzTx/>
              <a:buNone/>
              <a:defRPr sz="38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Body Level One</a:t>
            </a:r>
            <a:endParaRPr sz="3800">
              <a:solidFill>
                <a:srgbClr val="535353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Body Level Two</a:t>
            </a:r>
            <a:endParaRPr sz="3800">
              <a:solidFill>
                <a:srgbClr val="535353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Body Level Three</a:t>
            </a:r>
            <a:endParaRPr sz="3800">
              <a:solidFill>
                <a:srgbClr val="535353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Body Level Four</a:t>
            </a:r>
            <a:endParaRPr sz="3800">
              <a:solidFill>
                <a:srgbClr val="535353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>
            <p:ph type="title"/>
          </p:nvPr>
        </p:nvSpPr>
        <p:spPr>
          <a:xfrm>
            <a:off x="355600" y="3251200"/>
            <a:ext cx="12293600" cy="32385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200">
                <a:solidFill>
                  <a:srgbClr val="535353"/>
                </a:solidFill>
              </a:rPr>
              <a:t>Title Text</a:t>
            </a:r>
          </a:p>
        </p:txBody>
      </p:sp>
    </p:spTree>
  </p:cSld>
  <p:clrMapOvr>
    <a:masterClrMapping/>
  </p:clrMapOvr>
  <p:transition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/>
          <p:nvPr>
            <p:ph type="title"/>
          </p:nvPr>
        </p:nvSpPr>
        <p:spPr>
          <a:xfrm>
            <a:off x="355600" y="1016000"/>
            <a:ext cx="5892800" cy="3886200"/>
          </a:xfrm>
          <a:prstGeom prst="rect">
            <a:avLst/>
          </a:prstGeom>
        </p:spPr>
        <p:txBody>
          <a:bodyPr anchor="b"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200">
                <a:solidFill>
                  <a:srgbClr val="535353"/>
                </a:solidFill>
              </a:rPr>
              <a:t>Title Text</a:t>
            </a:r>
          </a:p>
        </p:txBody>
      </p:sp>
      <p:sp>
        <p:nvSpPr>
          <p:cNvPr id="14" name="Shape 14"/>
          <p:cNvSpPr/>
          <p:nvPr>
            <p:ph type="body" idx="1"/>
          </p:nvPr>
        </p:nvSpPr>
        <p:spPr>
          <a:xfrm>
            <a:off x="355600" y="4889500"/>
            <a:ext cx="5892800" cy="3886200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sz="3800"/>
            </a:lvl1pPr>
            <a:lvl2pPr marL="0" indent="228600" algn="ctr">
              <a:lnSpc>
                <a:spcPct val="100000"/>
              </a:lnSpc>
              <a:spcBef>
                <a:spcPts val="0"/>
              </a:spcBef>
              <a:buSzTx/>
              <a:buNone/>
              <a:defRPr sz="3800"/>
            </a:lvl2pPr>
            <a:lvl3pPr marL="0" indent="457200" algn="ctr">
              <a:lnSpc>
                <a:spcPct val="100000"/>
              </a:lnSpc>
              <a:spcBef>
                <a:spcPts val="0"/>
              </a:spcBef>
              <a:buSzTx/>
              <a:buNone/>
              <a:defRPr sz="3800"/>
            </a:lvl3pPr>
            <a:lvl4pPr marL="0" indent="685800" algn="ctr">
              <a:lnSpc>
                <a:spcPct val="100000"/>
              </a:lnSpc>
              <a:spcBef>
                <a:spcPts val="0"/>
              </a:spcBef>
              <a:buSzTx/>
              <a:buNone/>
              <a:defRPr sz="3800"/>
            </a:lvl4pPr>
            <a:lvl5pPr marL="0" indent="914400" algn="ctr">
              <a:lnSpc>
                <a:spcPct val="100000"/>
              </a:lnSpc>
              <a:spcBef>
                <a:spcPts val="0"/>
              </a:spcBef>
              <a:buSzTx/>
              <a:buNone/>
              <a:defRPr sz="38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Body Level One</a:t>
            </a:r>
            <a:endParaRPr sz="3800">
              <a:solidFill>
                <a:srgbClr val="535353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Body Level Two</a:t>
            </a:r>
            <a:endParaRPr sz="3800">
              <a:solidFill>
                <a:srgbClr val="535353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Body Level Three</a:t>
            </a:r>
            <a:endParaRPr sz="3800">
              <a:solidFill>
                <a:srgbClr val="535353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Body Level Four</a:t>
            </a:r>
            <a:endParaRPr sz="3800">
              <a:solidFill>
                <a:srgbClr val="535353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200">
                <a:solidFill>
                  <a:srgbClr val="535353"/>
                </a:solidFill>
              </a:rPr>
              <a:t>Title Text</a:t>
            </a:r>
          </a:p>
        </p:txBody>
      </p:sp>
    </p:spTree>
  </p:cSld>
  <p:clrMapOvr>
    <a:masterClrMapping/>
  </p:clrMapOvr>
  <p:transition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200">
                <a:solidFill>
                  <a:srgbClr val="535353"/>
                </a:solidFill>
              </a:rPr>
              <a:t>Title Text</a:t>
            </a:r>
          </a:p>
        </p:txBody>
      </p:sp>
      <p:sp>
        <p:nvSpPr>
          <p:cNvPr id="19" name="Shape 1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535353"/>
                </a:solidFill>
              </a:rPr>
              <a:t>Body Level One</a:t>
            </a:r>
            <a:endParaRPr sz="4600">
              <a:solidFill>
                <a:srgbClr val="535353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535353"/>
                </a:solidFill>
              </a:rPr>
              <a:t>Body Level Two</a:t>
            </a:r>
            <a:endParaRPr sz="4600">
              <a:solidFill>
                <a:srgbClr val="535353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535353"/>
                </a:solidFill>
              </a:rPr>
              <a:t>Body Level Three</a:t>
            </a:r>
            <a:endParaRPr sz="4600">
              <a:solidFill>
                <a:srgbClr val="535353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535353"/>
                </a:solidFill>
              </a:rPr>
              <a:t>Body Level Four</a:t>
            </a:r>
            <a:endParaRPr sz="4600">
              <a:solidFill>
                <a:srgbClr val="535353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535353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200">
                <a:solidFill>
                  <a:srgbClr val="535353"/>
                </a:solidFill>
              </a:rPr>
              <a:t>Title Text</a:t>
            </a:r>
          </a:p>
        </p:txBody>
      </p:sp>
      <p:sp>
        <p:nvSpPr>
          <p:cNvPr id="22" name="Shape 22"/>
          <p:cNvSpPr/>
          <p:nvPr>
            <p:ph type="body" idx="1"/>
          </p:nvPr>
        </p:nvSpPr>
        <p:spPr>
          <a:xfrm>
            <a:off x="355600" y="2730500"/>
            <a:ext cx="5892800" cy="6299200"/>
          </a:xfrm>
          <a:prstGeom prst="rect">
            <a:avLst/>
          </a:prstGeom>
        </p:spPr>
        <p:txBody>
          <a:bodyPr/>
          <a:lstStyle>
            <a:lvl1pPr marL="431800" indent="-431800">
              <a:lnSpc>
                <a:spcPct val="100000"/>
              </a:lnSpc>
              <a:spcBef>
                <a:spcPts val="3800"/>
              </a:spcBef>
              <a:defRPr sz="3800"/>
            </a:lvl1pPr>
            <a:lvl2pPr marL="863600" indent="-431800">
              <a:lnSpc>
                <a:spcPct val="100000"/>
              </a:lnSpc>
              <a:spcBef>
                <a:spcPts val="3800"/>
              </a:spcBef>
              <a:defRPr sz="3800"/>
            </a:lvl2pPr>
            <a:lvl3pPr marL="1295400" indent="-431800">
              <a:lnSpc>
                <a:spcPct val="100000"/>
              </a:lnSpc>
              <a:spcBef>
                <a:spcPts val="3800"/>
              </a:spcBef>
              <a:defRPr sz="3800"/>
            </a:lvl3pPr>
            <a:lvl4pPr marL="1727200" indent="-431800">
              <a:lnSpc>
                <a:spcPct val="100000"/>
              </a:lnSpc>
              <a:spcBef>
                <a:spcPts val="3800"/>
              </a:spcBef>
              <a:defRPr sz="3800"/>
            </a:lvl4pPr>
            <a:lvl5pPr marL="2159000" indent="-431800">
              <a:lnSpc>
                <a:spcPct val="100000"/>
              </a:lnSpc>
              <a:spcBef>
                <a:spcPts val="3800"/>
              </a:spcBef>
              <a:defRPr sz="38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Body Level One</a:t>
            </a:r>
            <a:endParaRPr sz="3800">
              <a:solidFill>
                <a:srgbClr val="535353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Body Level Two</a:t>
            </a:r>
            <a:endParaRPr sz="3800">
              <a:solidFill>
                <a:srgbClr val="535353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Body Level Three</a:t>
            </a:r>
            <a:endParaRPr sz="3800">
              <a:solidFill>
                <a:srgbClr val="535353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Body Level Four</a:t>
            </a:r>
            <a:endParaRPr sz="3800">
              <a:solidFill>
                <a:srgbClr val="535353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/>
          <p:nvPr>
            <p:ph type="body" idx="1"/>
          </p:nvPr>
        </p:nvSpPr>
        <p:spPr>
          <a:xfrm>
            <a:off x="762000" y="762000"/>
            <a:ext cx="11468100" cy="82169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535353"/>
                </a:solidFill>
              </a:rPr>
              <a:t>Body Level One</a:t>
            </a:r>
            <a:endParaRPr sz="4600">
              <a:solidFill>
                <a:srgbClr val="535353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535353"/>
                </a:solidFill>
              </a:rPr>
              <a:t>Body Level Two</a:t>
            </a:r>
            <a:endParaRPr sz="4600">
              <a:solidFill>
                <a:srgbClr val="535353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535353"/>
                </a:solidFill>
              </a:rPr>
              <a:t>Body Level Three</a:t>
            </a:r>
            <a:endParaRPr sz="4600">
              <a:solidFill>
                <a:srgbClr val="535353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535353"/>
                </a:solidFill>
              </a:rPr>
              <a:t>Body Level Four</a:t>
            </a:r>
            <a:endParaRPr sz="4600">
              <a:solidFill>
                <a:srgbClr val="535353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535353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title"/>
          </p:nvPr>
        </p:nvSpPr>
        <p:spPr>
          <a:xfrm>
            <a:off x="355600" y="254000"/>
            <a:ext cx="12293600" cy="2438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200">
                <a:solidFill>
                  <a:srgbClr val="535353"/>
                </a:solidFill>
              </a:rPr>
              <a:t>Title Text</a:t>
            </a:r>
          </a:p>
        </p:txBody>
      </p:sp>
      <p:sp>
        <p:nvSpPr>
          <p:cNvPr id="3" name="Shape 3"/>
          <p:cNvSpPr/>
          <p:nvPr>
            <p:ph type="body" idx="1"/>
          </p:nvPr>
        </p:nvSpPr>
        <p:spPr>
          <a:xfrm>
            <a:off x="355600" y="2730500"/>
            <a:ext cx="12293600" cy="6299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535353"/>
                </a:solidFill>
              </a:rPr>
              <a:t>Body Level One</a:t>
            </a:r>
            <a:endParaRPr sz="4600">
              <a:solidFill>
                <a:srgbClr val="535353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535353"/>
                </a:solidFill>
              </a:rPr>
              <a:t>Body Level Two</a:t>
            </a:r>
            <a:endParaRPr sz="4600">
              <a:solidFill>
                <a:srgbClr val="535353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535353"/>
                </a:solidFill>
              </a:rPr>
              <a:t>Body Level Three</a:t>
            </a:r>
            <a:endParaRPr sz="4600">
              <a:solidFill>
                <a:srgbClr val="535353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535353"/>
                </a:solidFill>
              </a:rPr>
              <a:t>Body Level Four</a:t>
            </a:r>
            <a:endParaRPr sz="4600">
              <a:solidFill>
                <a:srgbClr val="535353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535353"/>
                </a:solidFill>
              </a:rPr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  <p:transition spd="med" advClick="1"/>
  <p:txStyles>
    <p:titleStyle>
      <a:lvl1pPr algn="ctr" defTabSz="584200">
        <a:defRPr sz="7200">
          <a:solidFill>
            <a:srgbClr val="535353"/>
          </a:solidFill>
          <a:latin typeface="+mn-lt"/>
          <a:ea typeface="+mn-ea"/>
          <a:cs typeface="+mn-cs"/>
          <a:sym typeface="Gill Sans Light"/>
        </a:defRPr>
      </a:lvl1pPr>
      <a:lvl2pPr indent="228600" algn="ctr" defTabSz="584200">
        <a:defRPr sz="7200">
          <a:solidFill>
            <a:srgbClr val="535353"/>
          </a:solidFill>
          <a:latin typeface="+mn-lt"/>
          <a:ea typeface="+mn-ea"/>
          <a:cs typeface="+mn-cs"/>
          <a:sym typeface="Gill Sans Light"/>
        </a:defRPr>
      </a:lvl2pPr>
      <a:lvl3pPr indent="457200" algn="ctr" defTabSz="584200">
        <a:defRPr sz="7200">
          <a:solidFill>
            <a:srgbClr val="535353"/>
          </a:solidFill>
          <a:latin typeface="+mn-lt"/>
          <a:ea typeface="+mn-ea"/>
          <a:cs typeface="+mn-cs"/>
          <a:sym typeface="Gill Sans Light"/>
        </a:defRPr>
      </a:lvl3pPr>
      <a:lvl4pPr indent="685800" algn="ctr" defTabSz="584200">
        <a:defRPr sz="7200">
          <a:solidFill>
            <a:srgbClr val="535353"/>
          </a:solidFill>
          <a:latin typeface="+mn-lt"/>
          <a:ea typeface="+mn-ea"/>
          <a:cs typeface="+mn-cs"/>
          <a:sym typeface="Gill Sans Light"/>
        </a:defRPr>
      </a:lvl4pPr>
      <a:lvl5pPr indent="914400" algn="ctr" defTabSz="584200">
        <a:defRPr sz="7200">
          <a:solidFill>
            <a:srgbClr val="535353"/>
          </a:solidFill>
          <a:latin typeface="+mn-lt"/>
          <a:ea typeface="+mn-ea"/>
          <a:cs typeface="+mn-cs"/>
          <a:sym typeface="Gill Sans Light"/>
        </a:defRPr>
      </a:lvl5pPr>
      <a:lvl6pPr indent="1143000" algn="ctr" defTabSz="584200">
        <a:defRPr sz="7200">
          <a:solidFill>
            <a:srgbClr val="535353"/>
          </a:solidFill>
          <a:latin typeface="+mn-lt"/>
          <a:ea typeface="+mn-ea"/>
          <a:cs typeface="+mn-cs"/>
          <a:sym typeface="Gill Sans Light"/>
        </a:defRPr>
      </a:lvl6pPr>
      <a:lvl7pPr indent="1371600" algn="ctr" defTabSz="584200">
        <a:defRPr sz="7200">
          <a:solidFill>
            <a:srgbClr val="535353"/>
          </a:solidFill>
          <a:latin typeface="+mn-lt"/>
          <a:ea typeface="+mn-ea"/>
          <a:cs typeface="+mn-cs"/>
          <a:sym typeface="Gill Sans Light"/>
        </a:defRPr>
      </a:lvl7pPr>
      <a:lvl8pPr indent="1600200" algn="ctr" defTabSz="584200">
        <a:defRPr sz="7200">
          <a:solidFill>
            <a:srgbClr val="535353"/>
          </a:solidFill>
          <a:latin typeface="+mn-lt"/>
          <a:ea typeface="+mn-ea"/>
          <a:cs typeface="+mn-cs"/>
          <a:sym typeface="Gill Sans Light"/>
        </a:defRPr>
      </a:lvl8pPr>
      <a:lvl9pPr indent="1828800" algn="ctr" defTabSz="584200">
        <a:defRPr sz="7200">
          <a:solidFill>
            <a:srgbClr val="535353"/>
          </a:solidFill>
          <a:latin typeface="+mn-lt"/>
          <a:ea typeface="+mn-ea"/>
          <a:cs typeface="+mn-cs"/>
          <a:sym typeface="Gill Sans Light"/>
        </a:defRPr>
      </a:lvl9pPr>
    </p:titleStyle>
    <p:bodyStyle>
      <a:lvl1pPr marL="520700" indent="-520700" defTabSz="584200">
        <a:lnSpc>
          <a:spcPct val="120000"/>
        </a:lnSpc>
        <a:spcBef>
          <a:spcPts val="4600"/>
        </a:spcBef>
        <a:buSzPct val="82000"/>
        <a:buChar char="•"/>
        <a:defRPr sz="4600">
          <a:solidFill>
            <a:srgbClr val="535353"/>
          </a:solidFill>
          <a:latin typeface="+mn-lt"/>
          <a:ea typeface="+mn-ea"/>
          <a:cs typeface="+mn-cs"/>
          <a:sym typeface="Gill Sans Light"/>
        </a:defRPr>
      </a:lvl1pPr>
      <a:lvl2pPr marL="1041400" indent="-520700" defTabSz="584200">
        <a:lnSpc>
          <a:spcPct val="120000"/>
        </a:lnSpc>
        <a:spcBef>
          <a:spcPts val="4600"/>
        </a:spcBef>
        <a:buSzPct val="82000"/>
        <a:buChar char="•"/>
        <a:defRPr sz="4600">
          <a:solidFill>
            <a:srgbClr val="535353"/>
          </a:solidFill>
          <a:latin typeface="+mn-lt"/>
          <a:ea typeface="+mn-ea"/>
          <a:cs typeface="+mn-cs"/>
          <a:sym typeface="Gill Sans Light"/>
        </a:defRPr>
      </a:lvl2pPr>
      <a:lvl3pPr marL="1562100" indent="-520700" defTabSz="584200">
        <a:lnSpc>
          <a:spcPct val="120000"/>
        </a:lnSpc>
        <a:spcBef>
          <a:spcPts val="4600"/>
        </a:spcBef>
        <a:buSzPct val="82000"/>
        <a:buChar char="•"/>
        <a:defRPr sz="4600">
          <a:solidFill>
            <a:srgbClr val="535353"/>
          </a:solidFill>
          <a:latin typeface="+mn-lt"/>
          <a:ea typeface="+mn-ea"/>
          <a:cs typeface="+mn-cs"/>
          <a:sym typeface="Gill Sans Light"/>
        </a:defRPr>
      </a:lvl3pPr>
      <a:lvl4pPr marL="2082800" indent="-520700" defTabSz="584200">
        <a:lnSpc>
          <a:spcPct val="120000"/>
        </a:lnSpc>
        <a:spcBef>
          <a:spcPts val="4600"/>
        </a:spcBef>
        <a:buSzPct val="82000"/>
        <a:buChar char="•"/>
        <a:defRPr sz="4600">
          <a:solidFill>
            <a:srgbClr val="535353"/>
          </a:solidFill>
          <a:latin typeface="+mn-lt"/>
          <a:ea typeface="+mn-ea"/>
          <a:cs typeface="+mn-cs"/>
          <a:sym typeface="Gill Sans Light"/>
        </a:defRPr>
      </a:lvl4pPr>
      <a:lvl5pPr marL="2603500" indent="-520700" defTabSz="584200">
        <a:lnSpc>
          <a:spcPct val="120000"/>
        </a:lnSpc>
        <a:spcBef>
          <a:spcPts val="4600"/>
        </a:spcBef>
        <a:buSzPct val="82000"/>
        <a:buChar char="•"/>
        <a:defRPr sz="4600">
          <a:solidFill>
            <a:srgbClr val="535353"/>
          </a:solidFill>
          <a:latin typeface="+mn-lt"/>
          <a:ea typeface="+mn-ea"/>
          <a:cs typeface="+mn-cs"/>
          <a:sym typeface="Gill Sans Light"/>
        </a:defRPr>
      </a:lvl5pPr>
      <a:lvl6pPr marL="3124200" indent="-520700" defTabSz="584200">
        <a:lnSpc>
          <a:spcPct val="120000"/>
        </a:lnSpc>
        <a:spcBef>
          <a:spcPts val="4600"/>
        </a:spcBef>
        <a:buSzPct val="82000"/>
        <a:buChar char="•"/>
        <a:defRPr sz="4600">
          <a:solidFill>
            <a:srgbClr val="535353"/>
          </a:solidFill>
          <a:latin typeface="+mn-lt"/>
          <a:ea typeface="+mn-ea"/>
          <a:cs typeface="+mn-cs"/>
          <a:sym typeface="Gill Sans Light"/>
        </a:defRPr>
      </a:lvl6pPr>
      <a:lvl7pPr marL="3644900" indent="-520700" defTabSz="584200">
        <a:lnSpc>
          <a:spcPct val="120000"/>
        </a:lnSpc>
        <a:spcBef>
          <a:spcPts val="4600"/>
        </a:spcBef>
        <a:buSzPct val="82000"/>
        <a:buChar char="•"/>
        <a:defRPr sz="4600">
          <a:solidFill>
            <a:srgbClr val="535353"/>
          </a:solidFill>
          <a:latin typeface="+mn-lt"/>
          <a:ea typeface="+mn-ea"/>
          <a:cs typeface="+mn-cs"/>
          <a:sym typeface="Gill Sans Light"/>
        </a:defRPr>
      </a:lvl7pPr>
      <a:lvl8pPr marL="4165600" indent="-520700" defTabSz="584200">
        <a:lnSpc>
          <a:spcPct val="120000"/>
        </a:lnSpc>
        <a:spcBef>
          <a:spcPts val="4600"/>
        </a:spcBef>
        <a:buSzPct val="82000"/>
        <a:buChar char="•"/>
        <a:defRPr sz="4600">
          <a:solidFill>
            <a:srgbClr val="535353"/>
          </a:solidFill>
          <a:latin typeface="+mn-lt"/>
          <a:ea typeface="+mn-ea"/>
          <a:cs typeface="+mn-cs"/>
          <a:sym typeface="Gill Sans Light"/>
        </a:defRPr>
      </a:lvl8pPr>
      <a:lvl9pPr marL="4686300" indent="-520700" defTabSz="584200">
        <a:lnSpc>
          <a:spcPct val="120000"/>
        </a:lnSpc>
        <a:spcBef>
          <a:spcPts val="4600"/>
        </a:spcBef>
        <a:buSzPct val="82000"/>
        <a:buChar char="•"/>
        <a:defRPr sz="4600">
          <a:solidFill>
            <a:srgbClr val="535353"/>
          </a:solidFill>
          <a:latin typeface="+mn-lt"/>
          <a:ea typeface="+mn-ea"/>
          <a:cs typeface="+mn-cs"/>
          <a:sym typeface="Gill Sans Light"/>
        </a:defRPr>
      </a:lvl9pPr>
    </p:bodyStyle>
    <p:otherStyle>
      <a:lvl1pPr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 Light"/>
        </a:defRPr>
      </a:lvl1pPr>
      <a:lvl2pPr indent="228600"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 Light"/>
        </a:defRPr>
      </a:lvl2pPr>
      <a:lvl3pPr indent="457200"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 Light"/>
        </a:defRPr>
      </a:lvl3pPr>
      <a:lvl4pPr indent="685800"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 Light"/>
        </a:defRPr>
      </a:lvl4pPr>
      <a:lvl5pPr indent="914400"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 Light"/>
        </a:defRPr>
      </a:lvl5pPr>
      <a:lvl6pPr indent="1143000"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 Light"/>
        </a:defRPr>
      </a:lvl6pPr>
      <a:lvl7pPr indent="1371600"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 Light"/>
        </a:defRPr>
      </a:lvl7pPr>
      <a:lvl8pPr indent="1600200"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 Light"/>
        </a:defRPr>
      </a:lvl8pPr>
      <a:lvl9pPr indent="1828800"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 Light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jpe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Relationship Id="rId4" Type="http://schemas.openxmlformats.org/officeDocument/2006/relationships/image" Target="../media/image5.pn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Relationship Id="rId4" Type="http://schemas.openxmlformats.org/officeDocument/2006/relationships/image" Target="../media/image5.png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png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png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.jpe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eg"/><Relationship Id="rId4" Type="http://schemas.openxmlformats.org/officeDocument/2006/relationships/image" Target="../media/image3.jpeg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7.jpeg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github.com/marek/lights" TargetMode="External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8.jpeg"/></Relationships>
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9.jpeg"/></Relationships>
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0.jpeg"/><Relationship Id="rId4" Type="http://schemas.openxmlformats.org/officeDocument/2006/relationships/image" Target="../media/image11.jpeg"/></Relationships>
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2.jpeg"/></Relationships>
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.pn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jpe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1">
              <a:defRPr sz="1800">
                <a:solidFill>
                  <a:srgbClr val="000000"/>
                </a:solidFill>
              </a:defRPr>
            </a:pPr>
            <a:endParaRPr sz="7200">
              <a:solidFill>
                <a:srgbClr val="535353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7200">
                <a:solidFill>
                  <a:srgbClr val="535353"/>
                </a:solidFill>
              </a:rPr>
              <a:t>RaspberryPI GPIO Intro</a:t>
            </a:r>
          </a:p>
        </p:txBody>
      </p:sp>
      <p:sp>
        <p:nvSpPr>
          <p:cNvPr id="33" name="Shape 3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Python + wires</a:t>
            </a:r>
          </a:p>
        </p:txBody>
      </p:sp>
      <p:pic>
        <p:nvPicPr>
          <p:cNvPr id="34" name="pi2-500x500.png"/>
          <p:cNvPicPr/>
          <p:nvPr/>
        </p:nvPicPr>
        <p:blipFill>
          <a:blip r:embed="rId3">
            <a:extLst/>
          </a:blip>
          <a:srcRect l="0" t="5941" r="0" b="5941"/>
          <a:stretch>
            <a:fillRect/>
          </a:stretch>
        </p:blipFill>
        <p:spPr>
          <a:xfrm>
            <a:off x="4295284" y="1073203"/>
            <a:ext cx="4178970" cy="368234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alcoholism-warning-signs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844478" y="2002510"/>
            <a:ext cx="5315876" cy="4429896"/>
          </a:xfrm>
          <a:prstGeom prst="rect">
            <a:avLst/>
          </a:prstGeom>
          <a:ln w="12700">
            <a:miter lim="400000"/>
          </a:ln>
        </p:spPr>
      </p:pic>
      <p:sp>
        <p:nvSpPr>
          <p:cNvPr id="87" name="Shape 87"/>
          <p:cNvSpPr/>
          <p:nvPr>
            <p:ph type="title"/>
          </p:nvPr>
        </p:nvSpPr>
        <p:spPr>
          <a:xfrm>
            <a:off x="703827" y="6915150"/>
            <a:ext cx="10464801" cy="12827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200">
                <a:solidFill>
                  <a:srgbClr val="535353"/>
                </a:solidFill>
              </a:rPr>
              <a:t>Static = </a:t>
            </a:r>
          </a:p>
        </p:txBody>
      </p:sp>
      <p:pic>
        <p:nvPicPr>
          <p:cNvPr id="88" name="Fire-49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656465" y="6356239"/>
            <a:ext cx="2241410" cy="2400522"/>
          </a:xfrm>
          <a:prstGeom prst="rect">
            <a:avLst/>
          </a:prstGeom>
          <a:ln w="12700">
            <a:miter lim="400000"/>
          </a:ln>
        </p:spPr>
      </p:pic>
      <p:sp>
        <p:nvSpPr>
          <p:cNvPr id="89" name="Shape 89"/>
          <p:cNvSpPr/>
          <p:nvPr/>
        </p:nvSpPr>
        <p:spPr>
          <a:xfrm>
            <a:off x="1687530" y="264890"/>
            <a:ext cx="2629794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2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7200">
                <a:solidFill>
                  <a:srgbClr val="535353"/>
                </a:solidFill>
              </a:rPr>
              <a:t>Also…</a:t>
            </a:r>
          </a:p>
        </p:txBody>
      </p:sp>
    </p:spTree>
  </p:cSld>
  <p:clrMapOvr>
    <a:masterClrMapping/>
  </p:clrMapOvr>
  <p:transition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200">
                <a:solidFill>
                  <a:srgbClr val="535353"/>
                </a:solidFill>
              </a:rPr>
              <a:t>Grab these components…</a:t>
            </a:r>
          </a:p>
        </p:txBody>
      </p:sp>
      <p:pic>
        <p:nvPicPr>
          <p:cNvPr id="94" name="IMG_20150816_183159-01.jp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composant-diode-explications-symbol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646521" y="2781300"/>
            <a:ext cx="3731557" cy="6184900"/>
          </a:xfrm>
          <a:prstGeom prst="rect">
            <a:avLst/>
          </a:prstGeom>
          <a:ln w="12700">
            <a:miter lim="400000"/>
          </a:ln>
        </p:spPr>
      </p:pic>
      <p:sp>
        <p:nvSpPr>
          <p:cNvPr id="99" name="Shape 9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200">
                <a:solidFill>
                  <a:srgbClr val="535353"/>
                </a:solidFill>
              </a:rPr>
              <a:t>LED Light</a:t>
            </a:r>
          </a:p>
        </p:txBody>
      </p:sp>
      <p:sp>
        <p:nvSpPr>
          <p:cNvPr id="100" name="Shape 100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The side with the longer leg connects to power</a:t>
            </a:r>
            <a:endParaRPr sz="3800">
              <a:solidFill>
                <a:srgbClr val="535353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Otherwise </a:t>
            </a:r>
          </a:p>
        </p:txBody>
      </p:sp>
      <p:pic>
        <p:nvPicPr>
          <p:cNvPr id="101" name="Fire-49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165065" y="5915412"/>
            <a:ext cx="1276971" cy="136762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resistor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870700" y="3232150"/>
            <a:ext cx="5283200" cy="5283200"/>
          </a:xfrm>
          <a:prstGeom prst="rect">
            <a:avLst/>
          </a:prstGeom>
          <a:ln w="12700">
            <a:miter lim="400000"/>
          </a:ln>
        </p:spPr>
      </p:pic>
      <p:sp>
        <p:nvSpPr>
          <p:cNvPr id="106" name="Shape 10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200">
                <a:solidFill>
                  <a:srgbClr val="535353"/>
                </a:solidFill>
              </a:rPr>
              <a:t>Resistor</a:t>
            </a:r>
          </a:p>
        </p:txBody>
      </p:sp>
      <p:sp>
        <p:nvSpPr>
          <p:cNvPr id="107" name="Shape 107"/>
          <p:cNvSpPr/>
          <p:nvPr>
            <p:ph type="body" idx="1"/>
          </p:nvPr>
        </p:nvSpPr>
        <p:spPr>
          <a:xfrm>
            <a:off x="355600" y="2370208"/>
            <a:ext cx="5892800" cy="6299201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3.3V can be too much for an LED</a:t>
            </a:r>
            <a:endParaRPr sz="3800">
              <a:solidFill>
                <a:srgbClr val="535353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A LED can draw too much power for a GPIO pin</a:t>
            </a:r>
          </a:p>
        </p:txBody>
      </p:sp>
      <p:pic>
        <p:nvPicPr>
          <p:cNvPr id="108" name="Fire-49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305578" y="7310468"/>
            <a:ext cx="1992844" cy="213431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200">
                <a:solidFill>
                  <a:srgbClr val="535353"/>
                </a:solidFill>
              </a:rPr>
              <a:t>Power Limits</a:t>
            </a:r>
          </a:p>
        </p:txBody>
      </p:sp>
      <p:sp>
        <p:nvSpPr>
          <p:cNvPr id="113" name="Shape 11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 marL="479044" indent="-479044" defTabSz="537463">
              <a:spcBef>
                <a:spcPts val="4200"/>
              </a:spcBef>
              <a:defRPr sz="1800">
                <a:solidFill>
                  <a:srgbClr val="000000"/>
                </a:solidFill>
              </a:defRPr>
            </a:pPr>
            <a:r>
              <a:rPr sz="4232">
                <a:solidFill>
                  <a:srgbClr val="535353"/>
                </a:solidFill>
              </a:rPr>
              <a:t>The GPIO pins allow a max of 50mA of current for all pins</a:t>
            </a:r>
            <a:endParaRPr sz="4232">
              <a:solidFill>
                <a:srgbClr val="535353"/>
              </a:solidFill>
            </a:endParaRPr>
          </a:p>
          <a:p>
            <a:pPr lvl="0" marL="479044" indent="-479044" defTabSz="537463">
              <a:spcBef>
                <a:spcPts val="4200"/>
              </a:spcBef>
              <a:defRPr sz="1800">
                <a:solidFill>
                  <a:srgbClr val="000000"/>
                </a:solidFill>
              </a:defRPr>
            </a:pPr>
            <a:r>
              <a:rPr sz="4232">
                <a:solidFill>
                  <a:srgbClr val="535353"/>
                </a:solidFill>
              </a:rPr>
              <a:t>No one pin can use more than 10mA.</a:t>
            </a:r>
            <a:endParaRPr sz="4232">
              <a:solidFill>
                <a:srgbClr val="535353"/>
              </a:solidFill>
            </a:endParaRPr>
          </a:p>
          <a:p>
            <a:pPr lvl="0" marL="479044" indent="-479044" defTabSz="537463">
              <a:spcBef>
                <a:spcPts val="4200"/>
              </a:spcBef>
              <a:defRPr sz="1800">
                <a:solidFill>
                  <a:srgbClr val="000000"/>
                </a:solidFill>
              </a:defRPr>
            </a:pPr>
            <a:r>
              <a:rPr sz="4232">
                <a:solidFill>
                  <a:srgbClr val="535353"/>
                </a:solidFill>
              </a:rPr>
              <a:t>At full brightness these LEDs can use more than 10mA.</a:t>
            </a:r>
            <a:endParaRPr sz="4232">
              <a:solidFill>
                <a:srgbClr val="535353"/>
              </a:solidFill>
            </a:endParaRPr>
          </a:p>
          <a:p>
            <a:pPr lvl="0" marL="479044" indent="-479044" defTabSz="537463">
              <a:spcBef>
                <a:spcPts val="4200"/>
              </a:spcBef>
              <a:defRPr sz="1800">
                <a:solidFill>
                  <a:srgbClr val="000000"/>
                </a:solidFill>
              </a:defRPr>
            </a:pPr>
            <a:r>
              <a:rPr sz="4232">
                <a:solidFill>
                  <a:srgbClr val="535353"/>
                </a:solidFill>
              </a:rPr>
              <a:t>Balance brightness and power usage with the correct resistor.</a:t>
            </a:r>
          </a:p>
        </p:txBody>
      </p:sp>
    </p:spTree>
  </p:cSld>
  <p:clrMapOvr>
    <a:masterClrMapping/>
  </p:clrMapOvr>
  <p:transition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led picking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1035037"/>
            <a:ext cx="13004800" cy="76835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diode_forward_voltag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162300" y="736600"/>
            <a:ext cx="6680200" cy="82804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200">
                <a:solidFill>
                  <a:srgbClr val="535353"/>
                </a:solidFill>
              </a:rPr>
              <a:t>I = V / R</a:t>
            </a:r>
            <a:endParaRPr sz="7200">
              <a:solidFill>
                <a:srgbClr val="535353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7200">
                <a:solidFill>
                  <a:srgbClr val="535353"/>
                </a:solidFill>
              </a:rPr>
              <a:t>or</a:t>
            </a:r>
            <a:endParaRPr sz="7200">
              <a:solidFill>
                <a:srgbClr val="535353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7200">
                <a:solidFill>
                  <a:srgbClr val="535353"/>
                </a:solidFill>
              </a:rPr>
              <a:t>R = V / I</a:t>
            </a:r>
          </a:p>
        </p:txBody>
      </p:sp>
      <p:sp>
        <p:nvSpPr>
          <p:cNvPr id="126" name="Shape 126"/>
          <p:cNvSpPr/>
          <p:nvPr/>
        </p:nvSpPr>
        <p:spPr>
          <a:xfrm>
            <a:off x="4414415" y="1011208"/>
            <a:ext cx="4175970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2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7200">
                <a:solidFill>
                  <a:srgbClr val="535353"/>
                </a:solidFill>
              </a:rPr>
              <a:t>Ohm’s Law</a:t>
            </a:r>
          </a:p>
        </p:txBody>
      </p:sp>
    </p:spTree>
  </p:cSld>
  <p:clrMapOvr>
    <a:masterClrMapping/>
  </p:clrMapOvr>
  <p:transition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 defTabSz="519937">
              <a:defRPr sz="1800">
                <a:solidFill>
                  <a:srgbClr val="000000"/>
                </a:solidFill>
              </a:defRPr>
            </a:pPr>
            <a:r>
              <a:rPr sz="6408">
                <a:solidFill>
                  <a:srgbClr val="535353"/>
                </a:solidFill>
              </a:rPr>
              <a:t>R = V / I</a:t>
            </a:r>
            <a:endParaRPr sz="6408">
              <a:solidFill>
                <a:srgbClr val="535353"/>
              </a:solidFill>
            </a:endParaRPr>
          </a:p>
          <a:p>
            <a:pPr lvl="0" defTabSz="519937">
              <a:defRPr sz="1800">
                <a:solidFill>
                  <a:srgbClr val="000000"/>
                </a:solidFill>
              </a:defRPr>
            </a:pPr>
            <a:r>
              <a:rPr sz="3827">
                <a:solidFill>
                  <a:srgbClr val="535353"/>
                </a:solidFill>
              </a:rPr>
              <a:t>R = (Source Voltage - LED Voltage) / ( mA / 1000)</a:t>
            </a:r>
            <a:endParaRPr sz="3827">
              <a:solidFill>
                <a:srgbClr val="535353"/>
              </a:solidFill>
            </a:endParaRPr>
          </a:p>
          <a:p>
            <a:pPr lvl="0" defTabSz="519937">
              <a:defRPr sz="1800">
                <a:solidFill>
                  <a:srgbClr val="000000"/>
                </a:solidFill>
              </a:defRPr>
            </a:pPr>
            <a:r>
              <a:rPr sz="3827">
                <a:solidFill>
                  <a:srgbClr val="535353"/>
                </a:solidFill>
              </a:rPr>
              <a:t>R = (3.3 - 2.2)V / ( 5mA / 1000) </a:t>
            </a:r>
            <a:endParaRPr sz="3827">
              <a:solidFill>
                <a:srgbClr val="535353"/>
              </a:solidFill>
            </a:endParaRPr>
          </a:p>
          <a:p>
            <a:pPr lvl="0" defTabSz="519937">
              <a:defRPr sz="1800">
                <a:solidFill>
                  <a:srgbClr val="000000"/>
                </a:solidFill>
              </a:defRPr>
            </a:pPr>
            <a:r>
              <a:rPr sz="3827">
                <a:solidFill>
                  <a:srgbClr val="535353"/>
                </a:solidFill>
              </a:rPr>
              <a:t>R = 1.1 V / 0.005 A</a:t>
            </a:r>
            <a:endParaRPr sz="3827">
              <a:solidFill>
                <a:srgbClr val="535353"/>
              </a:solidFill>
            </a:endParaRPr>
          </a:p>
          <a:p>
            <a:pPr lvl="0" defTabSz="519937">
              <a:defRPr sz="1800">
                <a:solidFill>
                  <a:srgbClr val="000000"/>
                </a:solidFill>
              </a:defRPr>
            </a:pPr>
            <a:r>
              <a:rPr sz="3827">
                <a:solidFill>
                  <a:srgbClr val="535353"/>
                </a:solidFill>
              </a:rPr>
              <a:t>R = 220ohm</a:t>
            </a:r>
          </a:p>
        </p:txBody>
      </p:sp>
      <p:sp>
        <p:nvSpPr>
          <p:cNvPr id="131" name="Shape 131"/>
          <p:cNvSpPr/>
          <p:nvPr/>
        </p:nvSpPr>
        <p:spPr>
          <a:xfrm>
            <a:off x="3771674" y="1065677"/>
            <a:ext cx="5461451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535353"/>
                </a:solidFill>
              </a:rPr>
              <a:t>Resistance for Green LED</a:t>
            </a:r>
          </a:p>
        </p:txBody>
      </p:sp>
    </p:spTree>
  </p:cSld>
  <p:clrMapOvr>
    <a:masterClrMapping/>
  </p:clrMapOvr>
  <p:transition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resistor-color-chart.jpg"/>
          <p:cNvPicPr/>
          <p:nvPr/>
        </p:nvPicPr>
        <p:blipFill>
          <a:blip r:embed="rId3">
            <a:extLst/>
          </a:blip>
          <a:srcRect l="0" t="0" r="0" b="0"/>
          <a:stretch>
            <a:fillRect/>
          </a:stretch>
        </p:blipFill>
        <p:spPr>
          <a:xfrm>
            <a:off x="5167827" y="1578843"/>
            <a:ext cx="6897173" cy="5821214"/>
          </a:xfrm>
          <a:prstGeom prst="rect">
            <a:avLst/>
          </a:prstGeom>
          <a:ln w="12700">
            <a:miter lim="400000"/>
          </a:ln>
        </p:spPr>
      </p:pic>
      <p:sp>
        <p:nvSpPr>
          <p:cNvPr id="136" name="Shape 136"/>
          <p:cNvSpPr/>
          <p:nvPr>
            <p:ph type="title"/>
          </p:nvPr>
        </p:nvSpPr>
        <p:spPr>
          <a:xfrm>
            <a:off x="355600" y="1016000"/>
            <a:ext cx="4180713" cy="38862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200">
                <a:solidFill>
                  <a:srgbClr val="535353"/>
                </a:solidFill>
              </a:rPr>
              <a:t>Resistor</a:t>
            </a:r>
          </a:p>
        </p:txBody>
      </p:sp>
      <p:sp>
        <p:nvSpPr>
          <p:cNvPr id="137" name="Shape 137"/>
          <p:cNvSpPr/>
          <p:nvPr>
            <p:ph type="body" idx="1"/>
          </p:nvPr>
        </p:nvSpPr>
        <p:spPr>
          <a:xfrm>
            <a:off x="355600" y="4889500"/>
            <a:ext cx="4660130" cy="38862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You can figure out the resistance from the coloured bands.</a:t>
            </a:r>
            <a:endParaRPr sz="3800">
              <a:solidFill>
                <a:srgbClr val="535353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endParaRPr sz="3800">
              <a:solidFill>
                <a:srgbClr val="535353"/>
              </a:solidFill>
            </a:endParaRPr>
          </a:p>
        </p:txBody>
      </p:sp>
      <p:sp>
        <p:nvSpPr>
          <p:cNvPr id="138" name="Shape 138"/>
          <p:cNvSpPr/>
          <p:nvPr/>
        </p:nvSpPr>
        <p:spPr>
          <a:xfrm>
            <a:off x="733225" y="7985418"/>
            <a:ext cx="11538350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535353"/>
                </a:solidFill>
              </a:rPr>
              <a:t>http://www.digikey.ca/en/resources/conversion-calculators/conversion-calculator-resistor-color-code-4-band</a:t>
            </a:r>
          </a:p>
        </p:txBody>
      </p:sp>
    </p:spTree>
  </p:cSld>
  <p:clrMapOvr>
    <a:masterClrMapping/>
  </p:clrMapOvr>
  <p:transition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600_440109933.jpg"/>
          <p:cNvPicPr/>
          <p:nvPr/>
        </p:nvPicPr>
        <p:blipFill>
          <a:blip r:embed="rId3">
            <a:extLst/>
          </a:blip>
          <a:srcRect l="0" t="7758" r="0" b="7758"/>
          <a:stretch>
            <a:fillRect/>
          </a:stretch>
        </p:blipFill>
        <p:spPr>
          <a:xfrm>
            <a:off x="717303" y="2787650"/>
            <a:ext cx="5283201" cy="6184900"/>
          </a:xfrm>
          <a:prstGeom prst="rect">
            <a:avLst/>
          </a:prstGeom>
          <a:ln w="12700">
            <a:miter lim="400000"/>
          </a:ln>
        </p:spPr>
      </p:pic>
      <p:sp>
        <p:nvSpPr>
          <p:cNvPr id="39" name="Shape 3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200">
                <a:solidFill>
                  <a:srgbClr val="535353"/>
                </a:solidFill>
              </a:rPr>
              <a:t>Dileshni Jayasinghe &amp;</a:t>
            </a:r>
            <a:endParaRPr sz="7200">
              <a:solidFill>
                <a:srgbClr val="535353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7200">
                <a:solidFill>
                  <a:srgbClr val="535353"/>
                </a:solidFill>
              </a:rPr>
              <a:t>Marek Kudlacz</a:t>
            </a:r>
          </a:p>
        </p:txBody>
      </p:sp>
      <p:pic>
        <p:nvPicPr>
          <p:cNvPr id="40" name="2015-07-22.jp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258297" y="2712017"/>
            <a:ext cx="5120231" cy="633616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 defTabSz="385572">
              <a:defRPr sz="1800">
                <a:solidFill>
                  <a:srgbClr val="000000"/>
                </a:solidFill>
              </a:defRPr>
            </a:pPr>
            <a:r>
              <a:rPr sz="4752">
                <a:solidFill>
                  <a:srgbClr val="535353"/>
                </a:solidFill>
              </a:rPr>
              <a:t>R = V / I</a:t>
            </a:r>
            <a:endParaRPr sz="4752">
              <a:solidFill>
                <a:srgbClr val="535353"/>
              </a:solidFill>
            </a:endParaRPr>
          </a:p>
          <a:p>
            <a:pPr lvl="0" defTabSz="385572">
              <a:defRPr sz="1800">
                <a:solidFill>
                  <a:srgbClr val="000000"/>
                </a:solidFill>
              </a:defRPr>
            </a:pPr>
            <a:r>
              <a:rPr sz="2838">
                <a:solidFill>
                  <a:srgbClr val="535353"/>
                </a:solidFill>
              </a:rPr>
              <a:t>R = (Source Voltage - LED Voltage) / I</a:t>
            </a:r>
            <a:endParaRPr sz="2838">
              <a:solidFill>
                <a:srgbClr val="535353"/>
              </a:solidFill>
            </a:endParaRPr>
          </a:p>
          <a:p>
            <a:pPr lvl="0" defTabSz="385572">
              <a:defRPr sz="1800">
                <a:solidFill>
                  <a:srgbClr val="000000"/>
                </a:solidFill>
              </a:defRPr>
            </a:pPr>
            <a:r>
              <a:rPr sz="2838">
                <a:solidFill>
                  <a:srgbClr val="535353"/>
                </a:solidFill>
              </a:rPr>
              <a:t>220ohm = (3.3 - 1.8)V / I</a:t>
            </a:r>
            <a:endParaRPr sz="2838">
              <a:solidFill>
                <a:srgbClr val="535353"/>
              </a:solidFill>
            </a:endParaRPr>
          </a:p>
          <a:p>
            <a:pPr lvl="0" defTabSz="385572">
              <a:defRPr sz="1800">
                <a:solidFill>
                  <a:srgbClr val="000000"/>
                </a:solidFill>
              </a:defRPr>
            </a:pPr>
            <a:r>
              <a:rPr sz="2838">
                <a:solidFill>
                  <a:srgbClr val="535353"/>
                </a:solidFill>
              </a:rPr>
              <a:t>220 = 1.5 V / I</a:t>
            </a:r>
            <a:endParaRPr sz="2838">
              <a:solidFill>
                <a:srgbClr val="535353"/>
              </a:solidFill>
            </a:endParaRPr>
          </a:p>
          <a:p>
            <a:pPr lvl="0" defTabSz="385572">
              <a:defRPr sz="1800">
                <a:solidFill>
                  <a:srgbClr val="000000"/>
                </a:solidFill>
              </a:defRPr>
            </a:pPr>
            <a:r>
              <a:rPr sz="2838">
                <a:solidFill>
                  <a:srgbClr val="535353"/>
                </a:solidFill>
              </a:rPr>
              <a:t>I = 220/1.5</a:t>
            </a:r>
            <a:endParaRPr sz="2838">
              <a:solidFill>
                <a:srgbClr val="535353"/>
              </a:solidFill>
            </a:endParaRPr>
          </a:p>
          <a:p>
            <a:pPr lvl="0" defTabSz="385572">
              <a:defRPr sz="1800">
                <a:solidFill>
                  <a:srgbClr val="000000"/>
                </a:solidFill>
              </a:defRPr>
            </a:pPr>
            <a:r>
              <a:rPr sz="2838">
                <a:solidFill>
                  <a:srgbClr val="535353"/>
                </a:solidFill>
              </a:rPr>
              <a:t>I = 0.00681A</a:t>
            </a:r>
            <a:endParaRPr sz="2838">
              <a:solidFill>
                <a:srgbClr val="535353"/>
              </a:solidFill>
            </a:endParaRPr>
          </a:p>
          <a:p>
            <a:pPr lvl="0" defTabSz="385572">
              <a:defRPr sz="1800">
                <a:solidFill>
                  <a:srgbClr val="000000"/>
                </a:solidFill>
              </a:defRPr>
            </a:pPr>
            <a:r>
              <a:rPr sz="2838">
                <a:solidFill>
                  <a:srgbClr val="535353"/>
                </a:solidFill>
              </a:rPr>
              <a:t>I = 6.81 mA</a:t>
            </a:r>
          </a:p>
        </p:txBody>
      </p:sp>
      <p:sp>
        <p:nvSpPr>
          <p:cNvPr id="143" name="Shape 143"/>
          <p:cNvSpPr/>
          <p:nvPr/>
        </p:nvSpPr>
        <p:spPr>
          <a:xfrm>
            <a:off x="3771674" y="1065677"/>
            <a:ext cx="5461451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535353"/>
                </a:solidFill>
              </a:rPr>
              <a:t>Resistance for Red LED</a:t>
            </a:r>
          </a:p>
        </p:txBody>
      </p:sp>
    </p:spTree>
  </p:cSld>
  <p:clrMapOvr>
    <a:masterClrMapping/>
  </p:clrMapOvr>
  <p:transition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IMG_20150817_191045.jp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228154"/>
            <a:ext cx="13004800" cy="929729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200">
                <a:solidFill>
                  <a:srgbClr val="535353"/>
                </a:solidFill>
              </a:rPr>
              <a:t>Now to write some python</a:t>
            </a:r>
          </a:p>
        </p:txBody>
      </p:sp>
      <p:sp>
        <p:nvSpPr>
          <p:cNvPr id="152" name="Shape 152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u="sng">
                <a:hlinkClick r:id="rId3" invalidUrl="" action="" tgtFrame="" tooltip="" history="1" highlightClick="0" endSnd="0"/>
              </a:defRPr>
            </a:lvl1pPr>
          </a:lstStyle>
          <a:p>
            <a:pPr lvl="0">
              <a:defRPr sz="1800" u="none">
                <a:solidFill>
                  <a:srgbClr val="000000"/>
                </a:solidFill>
              </a:defRPr>
            </a:pPr>
            <a:r>
              <a:rPr sz="3800" u="sng">
                <a:solidFill>
                  <a:srgbClr val="535353"/>
                </a:solidFill>
                <a:hlinkClick r:id="rId3" invalidUrl="" action="" tgtFrame="" tooltip="" history="1" highlightClick="0" endSnd="0"/>
              </a:rPr>
              <a:t>https://github.com/marek/lights</a:t>
            </a:r>
          </a:p>
        </p:txBody>
      </p:sp>
    </p:spTree>
  </p:cSld>
  <p:clrMapOvr>
    <a:masterClrMapping/>
  </p:clrMapOvr>
  <p:transition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200">
                <a:solidFill>
                  <a:srgbClr val="535353"/>
                </a:solidFill>
              </a:rPr>
              <a:t>Now repeat it 2x for the red and yellow LEDs.</a:t>
            </a:r>
          </a:p>
        </p:txBody>
      </p:sp>
    </p:spTree>
  </p:cSld>
  <p:clrMapOvr>
    <a:masterClrMapping/>
  </p:clrMapOvr>
  <p:transition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IMG_20150817_215148.jpg"/>
          <p:cNvPicPr/>
          <p:nvPr/>
        </p:nvPicPr>
        <p:blipFill>
          <a:blip r:embed="rId3">
            <a:extLst/>
          </a:blip>
          <a:srcRect l="666" t="0" r="666" b="0"/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IMG_20150817_221159.jp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844800" y="0"/>
            <a:ext cx="73152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/>
          <p:nvPr/>
        </p:nvSpPr>
        <p:spPr>
          <a:xfrm>
            <a:off x="821779" y="547976"/>
            <a:ext cx="11361242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72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7200">
                <a:solidFill>
                  <a:srgbClr val="535353"/>
                </a:solidFill>
              </a:rPr>
              <a:t>Using a Relay to control a lamp</a:t>
            </a:r>
          </a:p>
        </p:txBody>
      </p:sp>
      <p:pic>
        <p:nvPicPr>
          <p:cNvPr id="169" name="61fE1GdBXSL._SL1100_.jp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61640" y="2797736"/>
            <a:ext cx="4909271" cy="490927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0" name="Relay_principle_horizontal.jp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029931" y="4346119"/>
            <a:ext cx="7460168" cy="33317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IMG_20150817_191022.jp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1907544"/>
            <a:ext cx="13004800" cy="593851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200">
                <a:solidFill>
                  <a:srgbClr val="535353"/>
                </a:solidFill>
              </a:rPr>
              <a:t>What else could you do?</a:t>
            </a:r>
          </a:p>
        </p:txBody>
      </p:sp>
      <p:sp>
        <p:nvSpPr>
          <p:cNvPr id="179" name="Shape 17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535353"/>
                </a:solidFill>
              </a:rPr>
              <a:t>Add buttons to reset the timer</a:t>
            </a:r>
            <a:endParaRPr sz="4600">
              <a:solidFill>
                <a:srgbClr val="535353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535353"/>
                </a:solidFill>
              </a:rPr>
              <a:t>Connect it to a giant traffic light</a:t>
            </a:r>
            <a:endParaRPr sz="4600">
              <a:solidFill>
                <a:srgbClr val="535353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535353"/>
                </a:solidFill>
              </a:rPr>
              <a:t>Control lights for halloween</a:t>
            </a:r>
            <a:endParaRPr sz="4600">
              <a:solidFill>
                <a:srgbClr val="535353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4600">
                <a:solidFill>
                  <a:srgbClr val="535353"/>
                </a:solidFill>
              </a:rPr>
              <a:t>Use a light sensor to automatically turn stuff on</a:t>
            </a:r>
          </a:p>
        </p:txBody>
      </p:sp>
    </p:spTree>
  </p:cSld>
  <p:clrMapOvr>
    <a:masterClrMapping/>
  </p:clrMapOvr>
  <p:transition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200">
                <a:solidFill>
                  <a:srgbClr val="535353"/>
                </a:solidFill>
              </a:rPr>
              <a:t>Thanks!</a:t>
            </a:r>
          </a:p>
        </p:txBody>
      </p:sp>
      <p:pic>
        <p:nvPicPr>
          <p:cNvPr id="182" name="Fire-49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138980" y="5752315"/>
            <a:ext cx="2726840" cy="292041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11402711_10206550432828561_3942687727095314301_n.jpg"/>
          <p:cNvPicPr/>
          <p:nvPr/>
        </p:nvPicPr>
        <p:blipFill>
          <a:blip r:embed="rId3">
            <a:extLst/>
          </a:blip>
          <a:srcRect l="15466" t="0" r="15466" b="0"/>
          <a:stretch>
            <a:fillRect/>
          </a:stretch>
        </p:blipFill>
        <p:spPr>
          <a:xfrm>
            <a:off x="6705600" y="609600"/>
            <a:ext cx="5359400" cy="7759700"/>
          </a:xfrm>
          <a:prstGeom prst="rect">
            <a:avLst/>
          </a:prstGeom>
          <a:ln w="12700">
            <a:miter lim="400000"/>
          </a:ln>
        </p:spPr>
      </p:pic>
      <p:sp>
        <p:nvSpPr>
          <p:cNvPr id="45" name="Shape 4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200">
                <a:solidFill>
                  <a:srgbClr val="535353"/>
                </a:solidFill>
              </a:rPr>
              <a:t>What we’re making…</a:t>
            </a:r>
          </a:p>
        </p:txBody>
      </p:sp>
      <p:sp>
        <p:nvSpPr>
          <p:cNvPr id="46" name="Shape 46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endParaRPr sz="3800">
              <a:solidFill>
                <a:srgbClr val="535353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Presentation Light &amp; Timer</a:t>
            </a:r>
          </a:p>
        </p:txBody>
      </p:sp>
    </p:spTree>
  </p:cSld>
  <p:clrMapOvr>
    <a:masterClrMapping/>
  </p:clrMapOvr>
  <p:transition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2">
              <a:defRPr sz="1800">
                <a:solidFill>
                  <a:srgbClr val="000000"/>
                </a:solidFill>
              </a:defRPr>
            </a:pPr>
            <a:r>
              <a:rPr sz="7200">
                <a:solidFill>
                  <a:srgbClr val="535353"/>
                </a:solidFill>
              </a:rPr>
              <a:t>GPIO???</a:t>
            </a:r>
          </a:p>
        </p:txBody>
      </p:sp>
      <p:sp>
        <p:nvSpPr>
          <p:cNvPr id="51" name="Shape 51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General Purpose Input/Output</a:t>
            </a:r>
          </a:p>
        </p:txBody>
      </p:sp>
    </p:spTree>
  </p:cSld>
  <p:clrMapOvr>
    <a:masterClrMapping/>
  </p:clrMapOvr>
  <p:transition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RASPBERRY.png"/>
          <p:cNvPicPr/>
          <p:nvPr/>
        </p:nvPicPr>
        <p:blipFill>
          <a:blip r:embed="rId3">
            <a:extLst/>
          </a:blip>
          <a:srcRect l="1954" t="0" r="1954" b="0"/>
          <a:stretch>
            <a:fillRect/>
          </a:stretch>
        </p:blipFill>
        <p:spPr>
          <a:xfrm>
            <a:off x="330584" y="2592690"/>
            <a:ext cx="5808231" cy="4568220"/>
          </a:xfrm>
          <a:prstGeom prst="rect">
            <a:avLst/>
          </a:prstGeom>
          <a:ln w="12700">
            <a:miter lim="400000"/>
          </a:ln>
        </p:spPr>
      </p:pic>
      <p:pic>
        <p:nvPicPr>
          <p:cNvPr id="56" name="pi2-500x500.png"/>
          <p:cNvPicPr/>
          <p:nvPr/>
        </p:nvPicPr>
        <p:blipFill>
          <a:blip r:embed="rId4">
            <a:extLst/>
          </a:blip>
          <a:srcRect l="0" t="0" r="0" b="0"/>
          <a:stretch>
            <a:fillRect/>
          </a:stretch>
        </p:blipFill>
        <p:spPr>
          <a:xfrm>
            <a:off x="6339244" y="1972684"/>
            <a:ext cx="5808232" cy="5808232"/>
          </a:xfrm>
          <a:prstGeom prst="rect">
            <a:avLst/>
          </a:prstGeom>
          <a:ln w="12700">
            <a:miter lim="400000"/>
          </a:ln>
        </p:spPr>
      </p:pic>
      <p:sp>
        <p:nvSpPr>
          <p:cNvPr id="57" name="Shape 57"/>
          <p:cNvSpPr/>
          <p:nvPr/>
        </p:nvSpPr>
        <p:spPr>
          <a:xfrm flipH="1">
            <a:off x="9626504" y="1403581"/>
            <a:ext cx="332073" cy="2432110"/>
          </a:xfrm>
          <a:prstGeom prst="line">
            <a:avLst/>
          </a:prstGeom>
          <a:ln w="101600">
            <a:solidFill>
              <a:srgbClr val="EB3D44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lvl="0"/>
          </a:p>
        </p:txBody>
      </p:sp>
      <p:sp>
        <p:nvSpPr>
          <p:cNvPr id="58" name="Shape 58"/>
          <p:cNvSpPr/>
          <p:nvPr/>
        </p:nvSpPr>
        <p:spPr>
          <a:xfrm flipH="1">
            <a:off x="5807813" y="1403581"/>
            <a:ext cx="332074" cy="2432111"/>
          </a:xfrm>
          <a:prstGeom prst="line">
            <a:avLst/>
          </a:prstGeom>
          <a:ln w="101600">
            <a:solidFill>
              <a:srgbClr val="EB3D44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 lvl="0"/>
          </a:p>
        </p:txBody>
      </p:sp>
      <p:sp>
        <p:nvSpPr>
          <p:cNvPr id="59" name="Shape 59"/>
          <p:cNvSpPr/>
          <p:nvPr/>
        </p:nvSpPr>
        <p:spPr>
          <a:xfrm>
            <a:off x="7768121" y="7128505"/>
            <a:ext cx="3589958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535353"/>
                </a:solidFill>
              </a:rPr>
              <a:t>B+, RaspberryPi 2B</a:t>
            </a:r>
          </a:p>
        </p:txBody>
      </p:sp>
      <p:sp>
        <p:nvSpPr>
          <p:cNvPr id="60" name="Shape 60"/>
          <p:cNvSpPr/>
          <p:nvPr/>
        </p:nvSpPr>
        <p:spPr>
          <a:xfrm>
            <a:off x="622649" y="7534137"/>
            <a:ext cx="2245594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535353"/>
                </a:solidFill>
              </a:rPr>
              <a:t>B, B (Rev 2)</a:t>
            </a:r>
          </a:p>
        </p:txBody>
      </p:sp>
    </p:spTree>
  </p:cSld>
  <p:clrMapOvr>
    <a:masterClrMapping/>
  </p:clrMapOvr>
  <p:transition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Raspberry-Pi-GPIO-pinouts.png"/>
          <p:cNvPicPr/>
          <p:nvPr/>
        </p:nvPicPr>
        <p:blipFill>
          <a:blip r:embed="rId3">
            <a:extLst/>
          </a:blip>
          <a:srcRect l="0" t="0" r="0" b="0"/>
          <a:stretch>
            <a:fillRect/>
          </a:stretch>
        </p:blipFill>
        <p:spPr>
          <a:xfrm>
            <a:off x="113" y="411010"/>
            <a:ext cx="13004687" cy="893166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1">
              <a:defRPr sz="1800">
                <a:solidFill>
                  <a:srgbClr val="000000"/>
                </a:solidFill>
              </a:defRPr>
            </a:pPr>
            <a:r>
              <a:rPr sz="7200">
                <a:solidFill>
                  <a:srgbClr val="535353"/>
                </a:solidFill>
              </a:rPr>
              <a:t>Let’s get started!!</a:t>
            </a:r>
          </a:p>
        </p:txBody>
      </p:sp>
      <p:sp>
        <p:nvSpPr>
          <p:cNvPr id="69" name="Shape 6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Finding out what version of the PI you have</a:t>
            </a:r>
          </a:p>
        </p:txBody>
      </p:sp>
    </p:spTree>
  </p:cSld>
  <p:clrMapOvr>
    <a:masterClrMapping/>
  </p:clrMapOvr>
  <p:transition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/>
          <p:nvPr>
            <p:ph type="title"/>
          </p:nvPr>
        </p:nvSpPr>
        <p:spPr>
          <a:xfrm>
            <a:off x="355600" y="37362"/>
            <a:ext cx="12293600" cy="3238501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200">
                <a:solidFill>
                  <a:srgbClr val="535353"/>
                </a:solidFill>
              </a:rPr>
              <a:t>Run this command!</a:t>
            </a:r>
          </a:p>
        </p:txBody>
      </p:sp>
      <p:sp>
        <p:nvSpPr>
          <p:cNvPr id="74" name="Shape 74"/>
          <p:cNvSpPr/>
          <p:nvPr>
            <p:ph type="body" idx="1"/>
          </p:nvPr>
        </p:nvSpPr>
        <p:spPr>
          <a:xfrm>
            <a:off x="355600" y="3571983"/>
            <a:ext cx="12293600" cy="1295401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If you have a short row of pins. </a:t>
            </a:r>
          </a:p>
        </p:txBody>
      </p:sp>
      <p:sp>
        <p:nvSpPr>
          <p:cNvPr id="75" name="Shape 75"/>
          <p:cNvSpPr/>
          <p:nvPr/>
        </p:nvSpPr>
        <p:spPr>
          <a:xfrm>
            <a:off x="2012201" y="4702367"/>
            <a:ext cx="8521992" cy="1841501"/>
          </a:xfrm>
          <a:prstGeom prst="rect">
            <a:avLst/>
          </a:prstGeom>
          <a:ln w="101600">
            <a:solidFill>
              <a:srgbClr val="606B7E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lvl="0" algn="just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sudo python</a:t>
            </a:r>
            <a:endParaRPr sz="3800">
              <a:solidFill>
                <a:srgbClr val="535353"/>
              </a:solidFill>
            </a:endParaRPr>
          </a:p>
          <a:p>
            <a:pPr lvl="0" algn="just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import RPi.GPIO as GPIO</a:t>
            </a:r>
            <a:endParaRPr sz="3800">
              <a:solidFill>
                <a:srgbClr val="535353"/>
              </a:solidFill>
            </a:endParaRPr>
          </a:p>
          <a:p>
            <a:pPr lvl="0" algn="just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535353"/>
                </a:solidFill>
              </a:rPr>
              <a:t>GPIO.RPI_REVISION</a:t>
            </a:r>
          </a:p>
        </p:txBody>
      </p:sp>
      <p:sp>
        <p:nvSpPr>
          <p:cNvPr id="76" name="Shape 76"/>
          <p:cNvSpPr/>
          <p:nvPr/>
        </p:nvSpPr>
        <p:spPr>
          <a:xfrm>
            <a:off x="532457" y="7216364"/>
            <a:ext cx="11939886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535353"/>
                </a:solidFill>
              </a:rPr>
              <a:t>0 = Compute Module, 1 = Rev 1, 2 = Rev 2, 3 = Model A+/B+/2</a:t>
            </a:r>
          </a:p>
        </p:txBody>
      </p:sp>
    </p:spTree>
  </p:cSld>
  <p:clrMapOvr>
    <a:masterClrMapping/>
  </p:clrMapOvr>
  <p:transition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alcoholism-warning-signs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024358" y="520700"/>
            <a:ext cx="7032284" cy="5860236"/>
          </a:xfrm>
          <a:prstGeom prst="rect">
            <a:avLst/>
          </a:prstGeom>
          <a:ln w="12700">
            <a:miter lim="400000"/>
          </a:ln>
        </p:spPr>
      </p:pic>
      <p:sp>
        <p:nvSpPr>
          <p:cNvPr id="81" name="Shape 8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200">
                <a:solidFill>
                  <a:srgbClr val="535353"/>
                </a:solidFill>
              </a:rPr>
              <a:t>GPIO Pins + 5V = </a:t>
            </a:r>
          </a:p>
        </p:txBody>
      </p:sp>
      <p:pic>
        <p:nvPicPr>
          <p:cNvPr id="82" name="Fire-49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152770" y="6349889"/>
            <a:ext cx="2241409" cy="240052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theme/theme1.xml><?xml version="1.0" encoding="utf-8"?>
<a:theme xmlns:a="http://schemas.openxmlformats.org/drawingml/2006/main" xmlns:r="http://schemas.openxmlformats.org/officeDocument/2006/relationships" name="Showroom">
  <a:themeElements>
    <a:clrScheme name="Showroom">
      <a:dk1>
        <a:srgbClr val="535353"/>
      </a:dk1>
      <a:lt1>
        <a:srgbClr val="340053"/>
      </a:lt1>
      <a:dk2>
        <a:srgbClr val="5A5F5E"/>
      </a:dk2>
      <a:lt2>
        <a:srgbClr val="B4B4B4"/>
      </a:lt2>
      <a:accent1>
        <a:srgbClr val="78AAB3"/>
      </a:accent1>
      <a:accent2>
        <a:srgbClr val="9A9671"/>
      </a:accent2>
      <a:accent3>
        <a:srgbClr val="D9971A"/>
      </a:accent3>
      <a:accent4>
        <a:srgbClr val="D7620E"/>
      </a:accent4>
      <a:accent5>
        <a:srgbClr val="A61702"/>
      </a:accent5>
      <a:accent6>
        <a:srgbClr val="606B7E"/>
      </a:accent6>
      <a:hlink>
        <a:srgbClr val="0000FF"/>
      </a:hlink>
      <a:folHlink>
        <a:srgbClr val="FF00FF"/>
      </a:folHlink>
    </a:clrScheme>
    <a:fontScheme name="Showroom">
      <a:majorFont>
        <a:latin typeface="Gill Sans Light"/>
        <a:ea typeface="Gill Sans Light"/>
        <a:cs typeface="Gill Sans Light"/>
      </a:majorFont>
      <a:minorFont>
        <a:latin typeface="Gill Sans Light"/>
        <a:ea typeface="Gill Sans Light"/>
        <a:cs typeface="Gill Sans Light"/>
      </a:minorFont>
    </a:fontScheme>
    <a:fmtScheme name="Showroom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08785"/>
        </a:solidFill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5A5F5E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535353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Showroom">
  <a:themeElements>
    <a:clrScheme name="Showroom">
      <a:dk1>
        <a:srgbClr val="000000"/>
      </a:dk1>
      <a:lt1>
        <a:srgbClr val="FFFFFF"/>
      </a:lt1>
      <a:dk2>
        <a:srgbClr val="5A5F5E"/>
      </a:dk2>
      <a:lt2>
        <a:srgbClr val="B4B4B4"/>
      </a:lt2>
      <a:accent1>
        <a:srgbClr val="78AAB3"/>
      </a:accent1>
      <a:accent2>
        <a:srgbClr val="9A9671"/>
      </a:accent2>
      <a:accent3>
        <a:srgbClr val="D9971A"/>
      </a:accent3>
      <a:accent4>
        <a:srgbClr val="D7620E"/>
      </a:accent4>
      <a:accent5>
        <a:srgbClr val="A61702"/>
      </a:accent5>
      <a:accent6>
        <a:srgbClr val="606B7E"/>
      </a:accent6>
      <a:hlink>
        <a:srgbClr val="0000FF"/>
      </a:hlink>
      <a:folHlink>
        <a:srgbClr val="FF00FF"/>
      </a:folHlink>
    </a:clrScheme>
    <a:fontScheme name="Showroom">
      <a:majorFont>
        <a:latin typeface="Gill Sans Light"/>
        <a:ea typeface="Gill Sans Light"/>
        <a:cs typeface="Gill Sans Light"/>
      </a:majorFont>
      <a:minorFont>
        <a:latin typeface="Gill Sans Light"/>
        <a:ea typeface="Gill Sans Light"/>
        <a:cs typeface="Gill Sans Light"/>
      </a:minorFont>
    </a:fontScheme>
    <a:fmtScheme name="Showroom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08785"/>
        </a:solidFill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5A5F5E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535353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